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660-E31E-4E0C-A263-8C4107AFB7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09CA-88CA-43EE-9BBE-8250E084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2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660-E31E-4E0C-A263-8C4107AFB7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09CA-88CA-43EE-9BBE-8250E084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6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660-E31E-4E0C-A263-8C4107AFB7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09CA-88CA-43EE-9BBE-8250E084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8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660-E31E-4E0C-A263-8C4107AFB7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09CA-88CA-43EE-9BBE-8250E084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7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660-E31E-4E0C-A263-8C4107AFB7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09CA-88CA-43EE-9BBE-8250E084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7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660-E31E-4E0C-A263-8C4107AFB7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09CA-88CA-43EE-9BBE-8250E084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660-E31E-4E0C-A263-8C4107AFB7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09CA-88CA-43EE-9BBE-8250E084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660-E31E-4E0C-A263-8C4107AFB7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09CA-88CA-43EE-9BBE-8250E084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660-E31E-4E0C-A263-8C4107AFB7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09CA-88CA-43EE-9BBE-8250E084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5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660-E31E-4E0C-A263-8C4107AFB7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09CA-88CA-43EE-9BBE-8250E084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3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660-E31E-4E0C-A263-8C4107AFB7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09CA-88CA-43EE-9BBE-8250E084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A660-E31E-4E0C-A263-8C4107AFB7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09CA-88CA-43EE-9BBE-8250E084F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504D92-0D74-4D16-80E3-1C31C2C86F95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sz="1400"/>
          </a:p>
        </p:txBody>
      </p:sp>
      <p:pic>
        <p:nvPicPr>
          <p:cNvPr id="3075" name="Picture 9" descr="371_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76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2667000" y="228600"/>
            <a:ext cx="4495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7200" b="1" i="1">
                <a:solidFill>
                  <a:srgbClr val="0000CC"/>
                </a:solidFill>
                <a:latin typeface="Times New Roman" panose="02020603050405020304" pitchFamily="18" charset="0"/>
              </a:rPr>
              <a:t>Thân chào các em học sinh lớp 10</a:t>
            </a:r>
          </a:p>
        </p:txBody>
      </p:sp>
    </p:spTree>
    <p:extLst>
      <p:ext uri="{BB962C8B-B14F-4D97-AF65-F5344CB8AC3E}">
        <p14:creationId xmlns:p14="http://schemas.microsoft.com/office/powerpoint/2010/main" val="7918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EA1449-C5BE-46DF-A7B6-3994FAB25567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sz="1400"/>
          </a:p>
        </p:txBody>
      </p:sp>
      <p:sp>
        <p:nvSpPr>
          <p:cNvPr id="12291" name="AutoShape 6"/>
          <p:cNvSpPr>
            <a:spLocks noChangeArrowheads="1"/>
          </p:cNvSpPr>
          <p:nvPr/>
        </p:nvSpPr>
        <p:spPr bwMode="auto">
          <a:xfrm>
            <a:off x="4648200" y="5943600"/>
            <a:ext cx="2590800" cy="6096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Virut ARN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752600" y="213360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Virut đậu mùa</a:t>
            </a:r>
          </a:p>
        </p:txBody>
      </p:sp>
      <p:pic>
        <p:nvPicPr>
          <p:cNvPr id="12293" name="Picture 8" descr="images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0"/>
            <a:ext cx="2125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4495800" y="220980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Virut viêm gan B</a:t>
            </a:r>
          </a:p>
        </p:txBody>
      </p:sp>
      <p:pic>
        <p:nvPicPr>
          <p:cNvPr id="12295" name="Picture 10" descr="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"/>
            <a:ext cx="22018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8077200" y="2209801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Virut hecpet</a:t>
            </a:r>
          </a:p>
        </p:txBody>
      </p:sp>
      <p:sp>
        <p:nvSpPr>
          <p:cNvPr id="12297" name="AutoShape 12"/>
          <p:cNvSpPr>
            <a:spLocks noChangeArrowheads="1"/>
          </p:cNvSpPr>
          <p:nvPr/>
        </p:nvSpPr>
        <p:spPr bwMode="auto">
          <a:xfrm>
            <a:off x="4572000" y="2743200"/>
            <a:ext cx="2667000" cy="6096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Virut ADN</a:t>
            </a:r>
          </a:p>
        </p:txBody>
      </p:sp>
      <p:pic>
        <p:nvPicPr>
          <p:cNvPr id="12298" name="Picture 14" descr="images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2228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2133600" y="548640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Virut cúm</a:t>
            </a:r>
          </a:p>
        </p:txBody>
      </p:sp>
      <p:pic>
        <p:nvPicPr>
          <p:cNvPr id="12300" name="Picture 16" descr="VietGiaiT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7924800" y="4191000"/>
            <a:ext cx="259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Virut viêm não Nhật Bản</a:t>
            </a:r>
          </a:p>
        </p:txBody>
      </p:sp>
      <p:pic>
        <p:nvPicPr>
          <p:cNvPr id="12302" name="Picture 18" descr="Smallpox-virion-5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2133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13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78A9F1-4847-4DCC-B0AE-F86026BECC61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sz="1400"/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3657600" y="152400"/>
            <a:ext cx="4724400" cy="5334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II. CẤU TẠO VIRUT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1965326" y="1073151"/>
            <a:ext cx="3116263" cy="4100513"/>
            <a:chOff x="1612" y="781"/>
            <a:chExt cx="1963" cy="2583"/>
          </a:xfrm>
        </p:grpSpPr>
        <p:sp>
          <p:nvSpPr>
            <p:cNvPr id="13327" name="Oval 6"/>
            <p:cNvSpPr>
              <a:spLocks noChangeArrowheads="1"/>
            </p:cNvSpPr>
            <p:nvPr/>
          </p:nvSpPr>
          <p:spPr bwMode="auto">
            <a:xfrm>
              <a:off x="2062" y="2762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28" name="Oval 7"/>
            <p:cNvSpPr>
              <a:spLocks noChangeArrowheads="1"/>
            </p:cNvSpPr>
            <p:nvPr/>
          </p:nvSpPr>
          <p:spPr bwMode="auto">
            <a:xfrm>
              <a:off x="2477" y="781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29" name="Oval 8"/>
            <p:cNvSpPr>
              <a:spLocks noChangeArrowheads="1"/>
            </p:cNvSpPr>
            <p:nvPr/>
          </p:nvSpPr>
          <p:spPr bwMode="auto">
            <a:xfrm>
              <a:off x="3411" y="1305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30" name="Oval 9"/>
            <p:cNvSpPr>
              <a:spLocks noChangeArrowheads="1"/>
            </p:cNvSpPr>
            <p:nvPr/>
          </p:nvSpPr>
          <p:spPr bwMode="auto">
            <a:xfrm>
              <a:off x="3402" y="2522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31" name="Oval 10"/>
            <p:cNvSpPr>
              <a:spLocks noChangeArrowheads="1"/>
            </p:cNvSpPr>
            <p:nvPr/>
          </p:nvSpPr>
          <p:spPr bwMode="auto">
            <a:xfrm>
              <a:off x="2486" y="3037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32" name="Oval 11"/>
            <p:cNvSpPr>
              <a:spLocks noChangeArrowheads="1"/>
            </p:cNvSpPr>
            <p:nvPr/>
          </p:nvSpPr>
          <p:spPr bwMode="auto">
            <a:xfrm>
              <a:off x="1626" y="2500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33" name="Oval 12"/>
            <p:cNvSpPr>
              <a:spLocks noChangeArrowheads="1"/>
            </p:cNvSpPr>
            <p:nvPr/>
          </p:nvSpPr>
          <p:spPr bwMode="auto">
            <a:xfrm>
              <a:off x="1622" y="1274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34" name="Oval 13"/>
            <p:cNvSpPr>
              <a:spLocks noChangeArrowheads="1"/>
            </p:cNvSpPr>
            <p:nvPr/>
          </p:nvSpPr>
          <p:spPr bwMode="auto">
            <a:xfrm>
              <a:off x="2267" y="2897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35" name="Oval 14"/>
            <p:cNvSpPr>
              <a:spLocks noChangeArrowheads="1"/>
            </p:cNvSpPr>
            <p:nvPr/>
          </p:nvSpPr>
          <p:spPr bwMode="auto">
            <a:xfrm>
              <a:off x="1840" y="2640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36" name="Oval 15"/>
            <p:cNvSpPr>
              <a:spLocks noChangeArrowheads="1"/>
            </p:cNvSpPr>
            <p:nvPr/>
          </p:nvSpPr>
          <p:spPr bwMode="auto">
            <a:xfrm>
              <a:off x="1622" y="2260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37" name="Oval 16"/>
            <p:cNvSpPr>
              <a:spLocks noChangeArrowheads="1"/>
            </p:cNvSpPr>
            <p:nvPr/>
          </p:nvSpPr>
          <p:spPr bwMode="auto">
            <a:xfrm>
              <a:off x="1622" y="2033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38" name="Oval 17"/>
            <p:cNvSpPr>
              <a:spLocks noChangeArrowheads="1"/>
            </p:cNvSpPr>
            <p:nvPr/>
          </p:nvSpPr>
          <p:spPr bwMode="auto">
            <a:xfrm>
              <a:off x="1620" y="1781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39" name="Oval 18"/>
            <p:cNvSpPr>
              <a:spLocks noChangeArrowheads="1"/>
            </p:cNvSpPr>
            <p:nvPr/>
          </p:nvSpPr>
          <p:spPr bwMode="auto">
            <a:xfrm>
              <a:off x="1612" y="1527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40" name="Oval 19"/>
            <p:cNvSpPr>
              <a:spLocks noChangeArrowheads="1"/>
            </p:cNvSpPr>
            <p:nvPr/>
          </p:nvSpPr>
          <p:spPr bwMode="auto">
            <a:xfrm>
              <a:off x="1831" y="1148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41" name="Oval 20"/>
            <p:cNvSpPr>
              <a:spLocks noChangeArrowheads="1"/>
            </p:cNvSpPr>
            <p:nvPr/>
          </p:nvSpPr>
          <p:spPr bwMode="auto">
            <a:xfrm>
              <a:off x="2032" y="1034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42" name="Oval 21"/>
            <p:cNvSpPr>
              <a:spLocks noChangeArrowheads="1"/>
            </p:cNvSpPr>
            <p:nvPr/>
          </p:nvSpPr>
          <p:spPr bwMode="auto">
            <a:xfrm>
              <a:off x="2246" y="890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43" name="Oval 22"/>
            <p:cNvSpPr>
              <a:spLocks noChangeArrowheads="1"/>
            </p:cNvSpPr>
            <p:nvPr/>
          </p:nvSpPr>
          <p:spPr bwMode="auto">
            <a:xfrm>
              <a:off x="2674" y="899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44" name="Oval 23"/>
            <p:cNvSpPr>
              <a:spLocks noChangeArrowheads="1"/>
            </p:cNvSpPr>
            <p:nvPr/>
          </p:nvSpPr>
          <p:spPr bwMode="auto">
            <a:xfrm>
              <a:off x="2883" y="1004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45" name="Oval 24"/>
            <p:cNvSpPr>
              <a:spLocks noChangeArrowheads="1"/>
            </p:cNvSpPr>
            <p:nvPr/>
          </p:nvSpPr>
          <p:spPr bwMode="auto">
            <a:xfrm>
              <a:off x="3080" y="1126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46" name="Oval 25"/>
            <p:cNvSpPr>
              <a:spLocks noChangeArrowheads="1"/>
            </p:cNvSpPr>
            <p:nvPr/>
          </p:nvSpPr>
          <p:spPr bwMode="auto">
            <a:xfrm>
              <a:off x="3407" y="1540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47" name="Oval 26"/>
            <p:cNvSpPr>
              <a:spLocks noChangeArrowheads="1"/>
            </p:cNvSpPr>
            <p:nvPr/>
          </p:nvSpPr>
          <p:spPr bwMode="auto">
            <a:xfrm>
              <a:off x="3407" y="1780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48" name="Oval 27"/>
            <p:cNvSpPr>
              <a:spLocks noChangeArrowheads="1"/>
            </p:cNvSpPr>
            <p:nvPr/>
          </p:nvSpPr>
          <p:spPr bwMode="auto">
            <a:xfrm>
              <a:off x="3407" y="2020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49" name="Oval 28"/>
            <p:cNvSpPr>
              <a:spLocks noChangeArrowheads="1"/>
            </p:cNvSpPr>
            <p:nvPr/>
          </p:nvSpPr>
          <p:spPr bwMode="auto">
            <a:xfrm>
              <a:off x="3411" y="2273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50" name="Oval 29"/>
            <p:cNvSpPr>
              <a:spLocks noChangeArrowheads="1"/>
            </p:cNvSpPr>
            <p:nvPr/>
          </p:nvSpPr>
          <p:spPr bwMode="auto">
            <a:xfrm>
              <a:off x="3197" y="2640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51" name="Oval 30"/>
            <p:cNvSpPr>
              <a:spLocks noChangeArrowheads="1"/>
            </p:cNvSpPr>
            <p:nvPr/>
          </p:nvSpPr>
          <p:spPr bwMode="auto">
            <a:xfrm>
              <a:off x="2957" y="2775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52" name="Oval 31"/>
            <p:cNvSpPr>
              <a:spLocks noChangeArrowheads="1"/>
            </p:cNvSpPr>
            <p:nvPr/>
          </p:nvSpPr>
          <p:spPr bwMode="auto">
            <a:xfrm>
              <a:off x="2722" y="2910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53" name="Oval 32"/>
            <p:cNvSpPr>
              <a:spLocks noChangeArrowheads="1"/>
            </p:cNvSpPr>
            <p:nvPr/>
          </p:nvSpPr>
          <p:spPr bwMode="auto">
            <a:xfrm>
              <a:off x="3271" y="1236"/>
              <a:ext cx="164" cy="32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3317" name="Freeform 33" descr="Small confetti"/>
          <p:cNvSpPr>
            <a:spLocks/>
          </p:cNvSpPr>
          <p:nvPr/>
        </p:nvSpPr>
        <p:spPr bwMode="auto">
          <a:xfrm>
            <a:off x="2743200" y="2941121"/>
            <a:ext cx="1219200" cy="369332"/>
          </a:xfrm>
          <a:custGeom>
            <a:avLst/>
            <a:gdLst>
              <a:gd name="T0" fmla="*/ 184010 w 1133"/>
              <a:gd name="T1" fmla="*/ 694814 h 522"/>
              <a:gd name="T2" fmla="*/ 314216 w 1133"/>
              <a:gd name="T3" fmla="*/ 224275 h 522"/>
              <a:gd name="T4" fmla="*/ 511139 w 1133"/>
              <a:gd name="T5" fmla="*/ 186163 h 522"/>
              <a:gd name="T6" fmla="*/ 592921 w 1133"/>
              <a:gd name="T7" fmla="*/ 384053 h 522"/>
              <a:gd name="T8" fmla="*/ 633812 w 1133"/>
              <a:gd name="T9" fmla="*/ 548229 h 522"/>
              <a:gd name="T10" fmla="*/ 756485 w 1133"/>
              <a:gd name="T11" fmla="*/ 646441 h 522"/>
              <a:gd name="T12" fmla="*/ 962017 w 1133"/>
              <a:gd name="T13" fmla="*/ 646441 h 522"/>
              <a:gd name="T14" fmla="*/ 1092222 w 1133"/>
              <a:gd name="T15" fmla="*/ 458812 h 522"/>
              <a:gd name="T16" fmla="*/ 1149255 w 1133"/>
              <a:gd name="T17" fmla="*/ 381122 h 522"/>
              <a:gd name="T18" fmla="*/ 1207363 w 1133"/>
              <a:gd name="T19" fmla="*/ 165641 h 522"/>
              <a:gd name="T20" fmla="*/ 1078233 w 1133"/>
              <a:gd name="T21" fmla="*/ 46907 h 522"/>
              <a:gd name="T22" fmla="*/ 921126 w 1133"/>
              <a:gd name="T23" fmla="*/ 318090 h 522"/>
              <a:gd name="T24" fmla="*/ 875930 w 1133"/>
              <a:gd name="T25" fmla="*/ 400178 h 522"/>
              <a:gd name="T26" fmla="*/ 817822 w 1133"/>
              <a:gd name="T27" fmla="*/ 400178 h 522"/>
              <a:gd name="T28" fmla="*/ 756485 w 1133"/>
              <a:gd name="T29" fmla="*/ 284375 h 522"/>
              <a:gd name="T30" fmla="*/ 715594 w 1133"/>
              <a:gd name="T31" fmla="*/ 152449 h 522"/>
              <a:gd name="T32" fmla="*/ 552030 w 1133"/>
              <a:gd name="T33" fmla="*/ 21988 h 522"/>
              <a:gd name="T34" fmla="*/ 306683 w 1133"/>
              <a:gd name="T35" fmla="*/ 21988 h 522"/>
              <a:gd name="T36" fmla="*/ 213064 w 1133"/>
              <a:gd name="T37" fmla="*/ 105541 h 522"/>
              <a:gd name="T38" fmla="*/ 154956 w 1133"/>
              <a:gd name="T39" fmla="*/ 165641 h 522"/>
              <a:gd name="T40" fmla="*/ 61337 w 1133"/>
              <a:gd name="T41" fmla="*/ 416302 h 522"/>
              <a:gd name="T42" fmla="*/ 20446 w 1133"/>
              <a:gd name="T43" fmla="*/ 646441 h 522"/>
              <a:gd name="T44" fmla="*/ 184010 w 1133"/>
              <a:gd name="T45" fmla="*/ 694814 h 52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33"/>
              <a:gd name="T70" fmla="*/ 0 h 522"/>
              <a:gd name="T71" fmla="*/ 1133 w 1133"/>
              <a:gd name="T72" fmla="*/ 522 h 52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33" h="522">
                <a:moveTo>
                  <a:pt x="171" y="474"/>
                </a:moveTo>
                <a:cubicBezTo>
                  <a:pt x="216" y="426"/>
                  <a:pt x="241" y="211"/>
                  <a:pt x="292" y="153"/>
                </a:cubicBezTo>
                <a:cubicBezTo>
                  <a:pt x="343" y="95"/>
                  <a:pt x="432" y="109"/>
                  <a:pt x="475" y="127"/>
                </a:cubicBezTo>
                <a:cubicBezTo>
                  <a:pt x="518" y="145"/>
                  <a:pt x="532" y="220"/>
                  <a:pt x="551" y="262"/>
                </a:cubicBezTo>
                <a:cubicBezTo>
                  <a:pt x="570" y="303"/>
                  <a:pt x="564" y="344"/>
                  <a:pt x="589" y="374"/>
                </a:cubicBezTo>
                <a:cubicBezTo>
                  <a:pt x="615" y="404"/>
                  <a:pt x="653" y="430"/>
                  <a:pt x="703" y="441"/>
                </a:cubicBezTo>
                <a:cubicBezTo>
                  <a:pt x="754" y="453"/>
                  <a:pt x="842" y="462"/>
                  <a:pt x="894" y="441"/>
                </a:cubicBezTo>
                <a:cubicBezTo>
                  <a:pt x="946" y="420"/>
                  <a:pt x="986" y="343"/>
                  <a:pt x="1015" y="313"/>
                </a:cubicBezTo>
                <a:cubicBezTo>
                  <a:pt x="1044" y="283"/>
                  <a:pt x="1050" y="293"/>
                  <a:pt x="1068" y="260"/>
                </a:cubicBezTo>
                <a:cubicBezTo>
                  <a:pt x="1086" y="227"/>
                  <a:pt x="1133" y="151"/>
                  <a:pt x="1122" y="113"/>
                </a:cubicBezTo>
                <a:cubicBezTo>
                  <a:pt x="1111" y="75"/>
                  <a:pt x="1046" y="15"/>
                  <a:pt x="1002" y="32"/>
                </a:cubicBezTo>
                <a:cubicBezTo>
                  <a:pt x="958" y="49"/>
                  <a:pt x="887" y="177"/>
                  <a:pt x="856" y="217"/>
                </a:cubicBezTo>
                <a:cubicBezTo>
                  <a:pt x="825" y="257"/>
                  <a:pt x="830" y="264"/>
                  <a:pt x="814" y="273"/>
                </a:cubicBezTo>
                <a:cubicBezTo>
                  <a:pt x="798" y="282"/>
                  <a:pt x="778" y="286"/>
                  <a:pt x="760" y="273"/>
                </a:cubicBezTo>
                <a:cubicBezTo>
                  <a:pt x="742" y="260"/>
                  <a:pt x="719" y="222"/>
                  <a:pt x="703" y="194"/>
                </a:cubicBezTo>
                <a:cubicBezTo>
                  <a:pt x="687" y="166"/>
                  <a:pt x="697" y="134"/>
                  <a:pt x="665" y="104"/>
                </a:cubicBezTo>
                <a:cubicBezTo>
                  <a:pt x="634" y="74"/>
                  <a:pt x="577" y="30"/>
                  <a:pt x="513" y="15"/>
                </a:cubicBezTo>
                <a:cubicBezTo>
                  <a:pt x="450" y="0"/>
                  <a:pt x="337" y="6"/>
                  <a:pt x="285" y="15"/>
                </a:cubicBezTo>
                <a:cubicBezTo>
                  <a:pt x="233" y="24"/>
                  <a:pt x="221" y="56"/>
                  <a:pt x="198" y="72"/>
                </a:cubicBezTo>
                <a:cubicBezTo>
                  <a:pt x="175" y="88"/>
                  <a:pt x="167" y="78"/>
                  <a:pt x="144" y="113"/>
                </a:cubicBezTo>
                <a:cubicBezTo>
                  <a:pt x="121" y="148"/>
                  <a:pt x="78" y="229"/>
                  <a:pt x="57" y="284"/>
                </a:cubicBezTo>
                <a:cubicBezTo>
                  <a:pt x="36" y="339"/>
                  <a:pt x="0" y="409"/>
                  <a:pt x="19" y="441"/>
                </a:cubicBezTo>
                <a:cubicBezTo>
                  <a:pt x="38" y="473"/>
                  <a:pt x="126" y="522"/>
                  <a:pt x="171" y="474"/>
                </a:cubicBezTo>
                <a:close/>
              </a:path>
            </a:pathLst>
          </a:custGeom>
          <a:pattFill prst="smConfetti">
            <a:fgClr>
              <a:srgbClr val="FFFFCC"/>
            </a:fgClr>
            <a:bgClr>
              <a:schemeClr val="bg2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8" name="Line 63"/>
          <p:cNvSpPr>
            <a:spLocks noChangeShapeType="1"/>
          </p:cNvSpPr>
          <p:nvPr/>
        </p:nvSpPr>
        <p:spPr bwMode="auto">
          <a:xfrm flipH="1">
            <a:off x="3886200" y="3048000"/>
            <a:ext cx="15240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AutoShape 64"/>
          <p:cNvSpPr>
            <a:spLocks noChangeArrowheads="1"/>
          </p:cNvSpPr>
          <p:nvPr/>
        </p:nvSpPr>
        <p:spPr bwMode="auto">
          <a:xfrm>
            <a:off x="5181600" y="2590800"/>
            <a:ext cx="2438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11B83"/>
                </a:solidFill>
                <a:latin typeface="Times New Roman" panose="02020603050405020304" pitchFamily="18" charset="0"/>
              </a:rPr>
              <a:t>Axit nuclêic</a:t>
            </a:r>
          </a:p>
        </p:txBody>
      </p:sp>
      <p:sp>
        <p:nvSpPr>
          <p:cNvPr id="13320" name="Line 65"/>
          <p:cNvSpPr>
            <a:spLocks noChangeShapeType="1"/>
          </p:cNvSpPr>
          <p:nvPr/>
        </p:nvSpPr>
        <p:spPr bwMode="auto">
          <a:xfrm flipH="1">
            <a:off x="5029200" y="3886200"/>
            <a:ext cx="6858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AutoShape 66"/>
          <p:cNvSpPr>
            <a:spLocks noChangeArrowheads="1"/>
          </p:cNvSpPr>
          <p:nvPr/>
        </p:nvSpPr>
        <p:spPr bwMode="auto">
          <a:xfrm>
            <a:off x="5715000" y="3429000"/>
            <a:ext cx="1295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11B83"/>
                </a:solidFill>
                <a:latin typeface="Times New Roman" panose="02020603050405020304" pitchFamily="18" charset="0"/>
              </a:rPr>
              <a:t>Capsit</a:t>
            </a:r>
          </a:p>
        </p:txBody>
      </p:sp>
      <p:sp>
        <p:nvSpPr>
          <p:cNvPr id="12355" name="AutoShape 67"/>
          <p:cNvSpPr>
            <a:spLocks/>
          </p:cNvSpPr>
          <p:nvPr/>
        </p:nvSpPr>
        <p:spPr bwMode="auto">
          <a:xfrm>
            <a:off x="7391400" y="2895600"/>
            <a:ext cx="304800" cy="1143000"/>
          </a:xfrm>
          <a:prstGeom prst="rightBrace">
            <a:avLst>
              <a:gd name="adj1" fmla="val 3125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2356" name="AutoShape 68"/>
          <p:cNvSpPr>
            <a:spLocks noChangeArrowheads="1"/>
          </p:cNvSpPr>
          <p:nvPr/>
        </p:nvSpPr>
        <p:spPr bwMode="auto">
          <a:xfrm>
            <a:off x="7620000" y="3048000"/>
            <a:ext cx="2438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11B83"/>
                </a:solidFill>
                <a:latin typeface="Times New Roman" panose="02020603050405020304" pitchFamily="18" charset="0"/>
              </a:rPr>
              <a:t>Nuclêôcapsit</a:t>
            </a:r>
          </a:p>
        </p:txBody>
      </p:sp>
      <p:sp>
        <p:nvSpPr>
          <p:cNvPr id="12357" name="AutoShape 69"/>
          <p:cNvSpPr>
            <a:spLocks noChangeArrowheads="1"/>
          </p:cNvSpPr>
          <p:nvPr/>
        </p:nvSpPr>
        <p:spPr bwMode="auto">
          <a:xfrm>
            <a:off x="6477000" y="381000"/>
            <a:ext cx="3810000" cy="2590800"/>
          </a:xfrm>
          <a:prstGeom prst="cloudCallout">
            <a:avLst>
              <a:gd name="adj1" fmla="val -60917"/>
              <a:gd name="adj2" fmla="val 25185"/>
            </a:avLst>
          </a:prstGeom>
          <a:solidFill>
            <a:srgbClr val="732B75"/>
          </a:solidFill>
          <a:ln w="19050">
            <a:solidFill>
              <a:srgbClr val="9E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Virut được cấu tạo gồm những thành phần nào?</a:t>
            </a:r>
          </a:p>
        </p:txBody>
      </p:sp>
      <p:pic>
        <p:nvPicPr>
          <p:cNvPr id="12358" name="Picture 70" descr="download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2819401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60" name="AutoShape 72"/>
          <p:cNvSpPr>
            <a:spLocks noChangeArrowheads="1"/>
          </p:cNvSpPr>
          <p:nvPr/>
        </p:nvSpPr>
        <p:spPr bwMode="auto">
          <a:xfrm>
            <a:off x="6019800" y="914400"/>
            <a:ext cx="4267200" cy="1600200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</a:rPr>
              <a:t> Lõi là axit nuclêic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</a:rPr>
              <a:t>(hệ gen của virut)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</a:rPr>
              <a:t> Vỏ là protêin (capsit)</a:t>
            </a:r>
          </a:p>
        </p:txBody>
      </p:sp>
    </p:spTree>
    <p:extLst>
      <p:ext uri="{BB962C8B-B14F-4D97-AF65-F5344CB8AC3E}">
        <p14:creationId xmlns:p14="http://schemas.microsoft.com/office/powerpoint/2010/main" val="3472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5" grpId="0" animBg="1"/>
      <p:bldP spid="12356" grpId="0"/>
      <p:bldP spid="12357" grpId="0" animBg="1"/>
      <p:bldP spid="12357" grpId="1" animBg="1"/>
      <p:bldP spid="123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CBA121-63F8-45F4-83CC-F6126CEDBD61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sz="1400"/>
          </a:p>
        </p:txBody>
      </p:sp>
      <p:pic>
        <p:nvPicPr>
          <p:cNvPr id="14339" name="Picture 5" descr="download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20574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images (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1"/>
            <a:ext cx="21336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7"/>
          <p:cNvSpPr>
            <a:spLocks noChangeShapeType="1"/>
          </p:cNvSpPr>
          <p:nvPr/>
        </p:nvSpPr>
        <p:spPr bwMode="auto">
          <a:xfrm flipH="1" flipV="1">
            <a:off x="2971800" y="4648200"/>
            <a:ext cx="4572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2895600" y="55626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ARN</a:t>
            </a:r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4419600" y="5410200"/>
            <a:ext cx="1524000" cy="685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ADN</a:t>
            </a:r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 flipV="1">
            <a:off x="5181600" y="4572000"/>
            <a:ext cx="2286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AutoShape 11"/>
          <p:cNvSpPr>
            <a:spLocks noChangeArrowheads="1"/>
          </p:cNvSpPr>
          <p:nvPr/>
        </p:nvSpPr>
        <p:spPr bwMode="auto">
          <a:xfrm>
            <a:off x="2286000" y="2133600"/>
            <a:ext cx="3352800" cy="7620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Bộ gen củaVirut</a:t>
            </a:r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6400800" y="1828800"/>
            <a:ext cx="4038600" cy="12192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Bộ gen của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Sinh vật nhân chuẩn</a:t>
            </a:r>
          </a:p>
        </p:txBody>
      </p:sp>
      <p:pic>
        <p:nvPicPr>
          <p:cNvPr id="14347" name="Picture 13" descr="images (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76600"/>
            <a:ext cx="20526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Line 14"/>
          <p:cNvSpPr>
            <a:spLocks noChangeShapeType="1"/>
          </p:cNvSpPr>
          <p:nvPr/>
        </p:nvSpPr>
        <p:spPr bwMode="auto">
          <a:xfrm flipH="1" flipV="1">
            <a:off x="8077200" y="3810000"/>
            <a:ext cx="1143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AutoShape 15"/>
          <p:cNvSpPr>
            <a:spLocks noChangeArrowheads="1"/>
          </p:cNvSpPr>
          <p:nvPr/>
        </p:nvSpPr>
        <p:spPr bwMode="auto">
          <a:xfrm>
            <a:off x="9372600" y="3429000"/>
            <a:ext cx="1066800" cy="685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ADN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981200" y="6858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i="1">
                <a:solidFill>
                  <a:srgbClr val="0000CC"/>
                </a:solidFill>
                <a:latin typeface="Times New Roman" panose="02020603050405020304" pitchFamily="18" charset="0"/>
              </a:rPr>
              <a:t>Bộ gen của virut có điểm gì sai khác so với bộ gen của sinh vật nhân chuẩn ?</a:t>
            </a:r>
            <a:r>
              <a:rPr lang="en-US" i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51" name="AutoShape 17"/>
          <p:cNvSpPr>
            <a:spLocks noChangeArrowheads="1"/>
          </p:cNvSpPr>
          <p:nvPr/>
        </p:nvSpPr>
        <p:spPr bwMode="auto">
          <a:xfrm>
            <a:off x="5029200" y="152400"/>
            <a:ext cx="1981200" cy="5334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HỆ GEN</a:t>
            </a:r>
          </a:p>
        </p:txBody>
      </p:sp>
    </p:spTree>
    <p:extLst>
      <p:ext uri="{BB962C8B-B14F-4D97-AF65-F5344CB8AC3E}">
        <p14:creationId xmlns:p14="http://schemas.microsoft.com/office/powerpoint/2010/main" val="82345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C6E6A9-B54A-4631-B22D-67B00721691F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sz="1400"/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4953000" y="304800"/>
            <a:ext cx="2133600" cy="6858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CAPSIT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58849" y="2727691"/>
            <a:ext cx="1940502" cy="2240818"/>
            <a:chOff x="1555" y="605"/>
            <a:chExt cx="2077" cy="2936"/>
          </a:xfrm>
        </p:grpSpPr>
        <p:sp>
          <p:nvSpPr>
            <p:cNvPr id="15387" name="Oval 6"/>
            <p:cNvSpPr>
              <a:spLocks noChangeArrowheads="1"/>
            </p:cNvSpPr>
            <p:nvPr/>
          </p:nvSpPr>
          <p:spPr bwMode="auto">
            <a:xfrm>
              <a:off x="2005" y="2586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88" name="Oval 7"/>
            <p:cNvSpPr>
              <a:spLocks noChangeArrowheads="1"/>
            </p:cNvSpPr>
            <p:nvPr/>
          </p:nvSpPr>
          <p:spPr bwMode="auto">
            <a:xfrm>
              <a:off x="2420" y="605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8"/>
            <p:cNvSpPr>
              <a:spLocks noChangeArrowheads="1"/>
            </p:cNvSpPr>
            <p:nvPr/>
          </p:nvSpPr>
          <p:spPr bwMode="auto">
            <a:xfrm>
              <a:off x="3354" y="1129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90" name="Oval 9"/>
            <p:cNvSpPr>
              <a:spLocks noChangeArrowheads="1"/>
            </p:cNvSpPr>
            <p:nvPr/>
          </p:nvSpPr>
          <p:spPr bwMode="auto">
            <a:xfrm>
              <a:off x="3345" y="2346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91" name="Oval 10"/>
            <p:cNvSpPr>
              <a:spLocks noChangeArrowheads="1"/>
            </p:cNvSpPr>
            <p:nvPr/>
          </p:nvSpPr>
          <p:spPr bwMode="auto">
            <a:xfrm>
              <a:off x="2429" y="2861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92" name="Oval 11"/>
            <p:cNvSpPr>
              <a:spLocks noChangeArrowheads="1"/>
            </p:cNvSpPr>
            <p:nvPr/>
          </p:nvSpPr>
          <p:spPr bwMode="auto">
            <a:xfrm>
              <a:off x="1569" y="2324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93" name="Oval 12"/>
            <p:cNvSpPr>
              <a:spLocks noChangeArrowheads="1"/>
            </p:cNvSpPr>
            <p:nvPr/>
          </p:nvSpPr>
          <p:spPr bwMode="auto">
            <a:xfrm>
              <a:off x="1565" y="1098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94" name="Oval 13"/>
            <p:cNvSpPr>
              <a:spLocks noChangeArrowheads="1"/>
            </p:cNvSpPr>
            <p:nvPr/>
          </p:nvSpPr>
          <p:spPr bwMode="auto">
            <a:xfrm>
              <a:off x="2210" y="2721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95" name="Oval 14"/>
            <p:cNvSpPr>
              <a:spLocks noChangeArrowheads="1"/>
            </p:cNvSpPr>
            <p:nvPr/>
          </p:nvSpPr>
          <p:spPr bwMode="auto">
            <a:xfrm>
              <a:off x="1783" y="2464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3" name="Oval 15"/>
            <p:cNvSpPr>
              <a:spLocks noChangeArrowheads="1"/>
            </p:cNvSpPr>
            <p:nvPr/>
          </p:nvSpPr>
          <p:spPr bwMode="auto">
            <a:xfrm>
              <a:off x="1565" y="2084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97" name="Oval 16"/>
            <p:cNvSpPr>
              <a:spLocks noChangeArrowheads="1"/>
            </p:cNvSpPr>
            <p:nvPr/>
          </p:nvSpPr>
          <p:spPr bwMode="auto">
            <a:xfrm>
              <a:off x="1565" y="1857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98" name="Oval 17"/>
            <p:cNvSpPr>
              <a:spLocks noChangeArrowheads="1"/>
            </p:cNvSpPr>
            <p:nvPr/>
          </p:nvSpPr>
          <p:spPr bwMode="auto">
            <a:xfrm>
              <a:off x="1563" y="1605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99" name="Oval 18"/>
            <p:cNvSpPr>
              <a:spLocks noChangeArrowheads="1"/>
            </p:cNvSpPr>
            <p:nvPr/>
          </p:nvSpPr>
          <p:spPr bwMode="auto">
            <a:xfrm>
              <a:off x="1555" y="1351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4" name="Oval 19"/>
            <p:cNvSpPr>
              <a:spLocks noChangeArrowheads="1"/>
            </p:cNvSpPr>
            <p:nvPr/>
          </p:nvSpPr>
          <p:spPr bwMode="auto">
            <a:xfrm>
              <a:off x="1774" y="972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5" name="Oval 20"/>
            <p:cNvSpPr>
              <a:spLocks noChangeArrowheads="1"/>
            </p:cNvSpPr>
            <p:nvPr/>
          </p:nvSpPr>
          <p:spPr bwMode="auto">
            <a:xfrm>
              <a:off x="1975" y="858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402" name="Oval 21"/>
            <p:cNvSpPr>
              <a:spLocks noChangeArrowheads="1"/>
            </p:cNvSpPr>
            <p:nvPr/>
          </p:nvSpPr>
          <p:spPr bwMode="auto">
            <a:xfrm>
              <a:off x="2189" y="714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22"/>
            <p:cNvSpPr>
              <a:spLocks noChangeArrowheads="1"/>
            </p:cNvSpPr>
            <p:nvPr/>
          </p:nvSpPr>
          <p:spPr bwMode="auto">
            <a:xfrm>
              <a:off x="2617" y="723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23"/>
            <p:cNvSpPr>
              <a:spLocks noChangeArrowheads="1"/>
            </p:cNvSpPr>
            <p:nvPr/>
          </p:nvSpPr>
          <p:spPr bwMode="auto">
            <a:xfrm>
              <a:off x="2826" y="828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24"/>
            <p:cNvSpPr>
              <a:spLocks noChangeArrowheads="1"/>
            </p:cNvSpPr>
            <p:nvPr/>
          </p:nvSpPr>
          <p:spPr bwMode="auto">
            <a:xfrm>
              <a:off x="3023" y="950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3350" y="1364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26"/>
            <p:cNvSpPr>
              <a:spLocks noChangeArrowheads="1"/>
            </p:cNvSpPr>
            <p:nvPr/>
          </p:nvSpPr>
          <p:spPr bwMode="auto">
            <a:xfrm>
              <a:off x="3350" y="1604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auto">
            <a:xfrm>
              <a:off x="3350" y="1844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2" name="Oval 28"/>
            <p:cNvSpPr>
              <a:spLocks noChangeArrowheads="1"/>
            </p:cNvSpPr>
            <p:nvPr/>
          </p:nvSpPr>
          <p:spPr bwMode="auto">
            <a:xfrm>
              <a:off x="3354" y="2097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3140" y="2464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411" name="Oval 30"/>
            <p:cNvSpPr>
              <a:spLocks noChangeArrowheads="1"/>
            </p:cNvSpPr>
            <p:nvPr/>
          </p:nvSpPr>
          <p:spPr bwMode="auto">
            <a:xfrm>
              <a:off x="2900" y="2599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412" name="Oval 31"/>
            <p:cNvSpPr>
              <a:spLocks noChangeArrowheads="1"/>
            </p:cNvSpPr>
            <p:nvPr/>
          </p:nvSpPr>
          <p:spPr bwMode="auto">
            <a:xfrm>
              <a:off x="2665" y="2734"/>
              <a:ext cx="278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413" name="Oval 32"/>
            <p:cNvSpPr>
              <a:spLocks noChangeArrowheads="1"/>
            </p:cNvSpPr>
            <p:nvPr/>
          </p:nvSpPr>
          <p:spPr bwMode="auto">
            <a:xfrm>
              <a:off x="3233" y="1060"/>
              <a:ext cx="240" cy="680"/>
            </a:xfrm>
            <a:prstGeom prst="ellipse">
              <a:avLst/>
            </a:prstGeom>
            <a:solidFill>
              <a:srgbClr val="434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5396" name="Oval 36"/>
          <p:cNvSpPr>
            <a:spLocks noChangeArrowheads="1"/>
          </p:cNvSpPr>
          <p:nvPr/>
        </p:nvSpPr>
        <p:spPr bwMode="auto">
          <a:xfrm>
            <a:off x="4477836" y="1355607"/>
            <a:ext cx="259766" cy="519351"/>
          </a:xfrm>
          <a:prstGeom prst="ellipse">
            <a:avLst/>
          </a:prstGeom>
          <a:solidFill>
            <a:srgbClr val="434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5400" name="Oval 40"/>
          <p:cNvSpPr>
            <a:spLocks noChangeArrowheads="1"/>
          </p:cNvSpPr>
          <p:nvPr/>
        </p:nvSpPr>
        <p:spPr bwMode="auto">
          <a:xfrm>
            <a:off x="4173036" y="1280201"/>
            <a:ext cx="259766" cy="519351"/>
          </a:xfrm>
          <a:prstGeom prst="ellipse">
            <a:avLst/>
          </a:prstGeom>
          <a:solidFill>
            <a:srgbClr val="434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5401" name="Oval 41"/>
          <p:cNvSpPr>
            <a:spLocks noChangeArrowheads="1"/>
          </p:cNvSpPr>
          <p:nvPr/>
        </p:nvSpPr>
        <p:spPr bwMode="auto">
          <a:xfrm>
            <a:off x="3868236" y="1050807"/>
            <a:ext cx="259766" cy="519351"/>
          </a:xfrm>
          <a:prstGeom prst="ellipse">
            <a:avLst/>
          </a:prstGeom>
          <a:solidFill>
            <a:srgbClr val="434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5403" name="Oval 43"/>
          <p:cNvSpPr>
            <a:spLocks noChangeArrowheads="1"/>
          </p:cNvSpPr>
          <p:nvPr/>
        </p:nvSpPr>
        <p:spPr bwMode="auto">
          <a:xfrm>
            <a:off x="4020636" y="1279407"/>
            <a:ext cx="259766" cy="519351"/>
          </a:xfrm>
          <a:prstGeom prst="ellipse">
            <a:avLst/>
          </a:prstGeom>
          <a:solidFill>
            <a:srgbClr val="434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5404" name="Oval 44"/>
          <p:cNvSpPr>
            <a:spLocks noChangeArrowheads="1"/>
          </p:cNvSpPr>
          <p:nvPr/>
        </p:nvSpPr>
        <p:spPr bwMode="auto">
          <a:xfrm>
            <a:off x="3944436" y="1965207"/>
            <a:ext cx="259766" cy="519351"/>
          </a:xfrm>
          <a:prstGeom prst="ellipse">
            <a:avLst/>
          </a:prstGeom>
          <a:solidFill>
            <a:srgbClr val="434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5405" name="Oval 45"/>
          <p:cNvSpPr>
            <a:spLocks noChangeArrowheads="1"/>
          </p:cNvSpPr>
          <p:nvPr/>
        </p:nvSpPr>
        <p:spPr bwMode="auto">
          <a:xfrm>
            <a:off x="4096836" y="1050807"/>
            <a:ext cx="259766" cy="519351"/>
          </a:xfrm>
          <a:prstGeom prst="ellipse">
            <a:avLst/>
          </a:prstGeom>
          <a:solidFill>
            <a:srgbClr val="434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5406" name="Oval 46"/>
          <p:cNvSpPr>
            <a:spLocks noChangeArrowheads="1"/>
          </p:cNvSpPr>
          <p:nvPr/>
        </p:nvSpPr>
        <p:spPr bwMode="auto">
          <a:xfrm>
            <a:off x="3868236" y="898407"/>
            <a:ext cx="259766" cy="519351"/>
          </a:xfrm>
          <a:prstGeom prst="ellipse">
            <a:avLst/>
          </a:prstGeom>
          <a:solidFill>
            <a:srgbClr val="434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5407" name="Oval 47"/>
          <p:cNvSpPr>
            <a:spLocks noChangeArrowheads="1"/>
          </p:cNvSpPr>
          <p:nvPr/>
        </p:nvSpPr>
        <p:spPr bwMode="auto">
          <a:xfrm>
            <a:off x="3944436" y="1660407"/>
            <a:ext cx="259766" cy="519351"/>
          </a:xfrm>
          <a:prstGeom prst="ellipse">
            <a:avLst/>
          </a:prstGeom>
          <a:solidFill>
            <a:srgbClr val="434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5408" name="Oval 48"/>
          <p:cNvSpPr>
            <a:spLocks noChangeArrowheads="1"/>
          </p:cNvSpPr>
          <p:nvPr/>
        </p:nvSpPr>
        <p:spPr bwMode="auto">
          <a:xfrm>
            <a:off x="4401636" y="1813601"/>
            <a:ext cx="259766" cy="519351"/>
          </a:xfrm>
          <a:prstGeom prst="ellipse">
            <a:avLst/>
          </a:prstGeom>
          <a:solidFill>
            <a:srgbClr val="434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5409" name="Oval 49"/>
          <p:cNvSpPr>
            <a:spLocks noChangeArrowheads="1"/>
          </p:cNvSpPr>
          <p:nvPr/>
        </p:nvSpPr>
        <p:spPr bwMode="auto">
          <a:xfrm>
            <a:off x="3715836" y="1660407"/>
            <a:ext cx="259766" cy="519351"/>
          </a:xfrm>
          <a:prstGeom prst="ellipse">
            <a:avLst/>
          </a:prstGeom>
          <a:solidFill>
            <a:srgbClr val="434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5410" name="Oval 50"/>
          <p:cNvSpPr>
            <a:spLocks noChangeArrowheads="1"/>
          </p:cNvSpPr>
          <p:nvPr/>
        </p:nvSpPr>
        <p:spPr bwMode="auto">
          <a:xfrm>
            <a:off x="4173036" y="1585001"/>
            <a:ext cx="259766" cy="519351"/>
          </a:xfrm>
          <a:prstGeom prst="ellipse">
            <a:avLst/>
          </a:prstGeom>
          <a:solidFill>
            <a:srgbClr val="434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5422" name="Line 62"/>
          <p:cNvSpPr>
            <a:spLocks noChangeShapeType="1"/>
          </p:cNvSpPr>
          <p:nvPr/>
        </p:nvSpPr>
        <p:spPr bwMode="auto">
          <a:xfrm>
            <a:off x="4191000" y="23622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Line 63"/>
          <p:cNvSpPr>
            <a:spLocks noChangeShapeType="1"/>
          </p:cNvSpPr>
          <p:nvPr/>
        </p:nvSpPr>
        <p:spPr bwMode="auto">
          <a:xfrm flipH="1">
            <a:off x="4648200" y="1676400"/>
            <a:ext cx="838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4" name="Text Box 64"/>
          <p:cNvSpPr txBox="1">
            <a:spLocks noChangeArrowheads="1"/>
          </p:cNvSpPr>
          <p:nvPr/>
        </p:nvSpPr>
        <p:spPr bwMode="auto">
          <a:xfrm>
            <a:off x="5257800" y="12954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</a:rPr>
              <a:t>Capsôme</a:t>
            </a: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3200400" y="50292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</a:rPr>
              <a:t>Capsit</a:t>
            </a:r>
          </a:p>
        </p:txBody>
      </p:sp>
      <p:sp>
        <p:nvSpPr>
          <p:cNvPr id="15427" name="AutoShape 67"/>
          <p:cNvSpPr>
            <a:spLocks noChangeArrowheads="1"/>
          </p:cNvSpPr>
          <p:nvPr/>
        </p:nvSpPr>
        <p:spPr bwMode="auto">
          <a:xfrm>
            <a:off x="7391400" y="152400"/>
            <a:ext cx="3124200" cy="2514600"/>
          </a:xfrm>
          <a:prstGeom prst="cloudCallout">
            <a:avLst>
              <a:gd name="adj1" fmla="val -63315"/>
              <a:gd name="adj2" fmla="val 27463"/>
            </a:avLst>
          </a:prstGeom>
          <a:solidFill>
            <a:srgbClr val="732B75"/>
          </a:solidFill>
          <a:ln w="19050">
            <a:solidFill>
              <a:srgbClr val="9E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Vỏ capsit củaVirut được cấu tạo như thế nào?</a:t>
            </a:r>
          </a:p>
        </p:txBody>
      </p:sp>
      <p:pic>
        <p:nvPicPr>
          <p:cNvPr id="15381" name="Picture 68" descr="download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17732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9" name="AutoShape 69"/>
          <p:cNvSpPr>
            <a:spLocks/>
          </p:cNvSpPr>
          <p:nvPr/>
        </p:nvSpPr>
        <p:spPr bwMode="auto">
          <a:xfrm rot="-5400000">
            <a:off x="4076700" y="3848100"/>
            <a:ext cx="381000" cy="1981200"/>
          </a:xfrm>
          <a:prstGeom prst="leftBrace">
            <a:avLst>
              <a:gd name="adj1" fmla="val 4333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5430" name="Line 70"/>
          <p:cNvSpPr>
            <a:spLocks noChangeShapeType="1"/>
          </p:cNvSpPr>
          <p:nvPr/>
        </p:nvSpPr>
        <p:spPr bwMode="auto">
          <a:xfrm flipV="1">
            <a:off x="3048000" y="1447800"/>
            <a:ext cx="838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5334000" y="22098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i="1">
                <a:solidFill>
                  <a:srgbClr val="732B75"/>
                </a:solidFill>
                <a:latin typeface="Times New Roman" panose="02020603050405020304" pitchFamily="18" charset="0"/>
              </a:rPr>
              <a:t>* Vỏ capsit được cấu tạo từ các đơn vị protêin gọi là capsôme</a:t>
            </a:r>
          </a:p>
        </p:txBody>
      </p:sp>
      <p:sp>
        <p:nvSpPr>
          <p:cNvPr id="15432" name="AutoShape 72"/>
          <p:cNvSpPr>
            <a:spLocks noChangeArrowheads="1"/>
          </p:cNvSpPr>
          <p:nvPr/>
        </p:nvSpPr>
        <p:spPr bwMode="auto">
          <a:xfrm>
            <a:off x="7315200" y="0"/>
            <a:ext cx="3124200" cy="2286000"/>
          </a:xfrm>
          <a:prstGeom prst="cloudCallout">
            <a:avLst>
              <a:gd name="adj1" fmla="val -63315"/>
              <a:gd name="adj2" fmla="val 35208"/>
            </a:avLst>
          </a:prstGeom>
          <a:solidFill>
            <a:srgbClr val="732B75"/>
          </a:solidFill>
          <a:ln w="19050">
            <a:solidFill>
              <a:srgbClr val="9E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</a:rPr>
              <a:t>Vai trò của vỏ capsit là gì?</a:t>
            </a:r>
          </a:p>
        </p:txBody>
      </p:sp>
      <p:sp>
        <p:nvSpPr>
          <p:cNvPr id="15433" name="Text Box 73"/>
          <p:cNvSpPr txBox="1">
            <a:spLocks noChangeArrowheads="1"/>
          </p:cNvSpPr>
          <p:nvPr/>
        </p:nvSpPr>
        <p:spPr bwMode="auto">
          <a:xfrm>
            <a:off x="5334000" y="3810000"/>
            <a:ext cx="487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b="1" i="1">
                <a:solidFill>
                  <a:srgbClr val="732B75"/>
                </a:solidFill>
                <a:latin typeface="Times New Roman" panose="02020603050405020304" pitchFamily="18" charset="0"/>
              </a:rPr>
              <a:t>*</a:t>
            </a:r>
            <a:r>
              <a:rPr lang="fr-FR" b="1" u="sng">
                <a:solidFill>
                  <a:srgbClr val="732B75"/>
                </a:solidFill>
                <a:latin typeface="Times New Roman" panose="02020603050405020304" pitchFamily="18" charset="0"/>
              </a:rPr>
              <a:t>Vai trò</a:t>
            </a:r>
            <a:r>
              <a:rPr lang="fr-FR" b="1" i="1">
                <a:solidFill>
                  <a:srgbClr val="732B75"/>
                </a:solidFill>
                <a:latin typeface="Times New Roman" panose="02020603050405020304" pitchFamily="18" charset="0"/>
              </a:rPr>
              <a:t>: bao bọc bên ngoài để bảo vệ axit nuclêic.</a:t>
            </a:r>
            <a:endParaRPr lang="en-US" b="1" i="1">
              <a:solidFill>
                <a:srgbClr val="732B75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 animBg="1"/>
      <p:bldP spid="15400" grpId="0" animBg="1"/>
      <p:bldP spid="15401" grpId="0" animBg="1"/>
      <p:bldP spid="15403" grpId="0" animBg="1"/>
      <p:bldP spid="15404" grpId="0" animBg="1"/>
      <p:bldP spid="15405" grpId="0" animBg="1"/>
      <p:bldP spid="15406" grpId="0" animBg="1"/>
      <p:bldP spid="15407" grpId="0" animBg="1"/>
      <p:bldP spid="15408" grpId="0" animBg="1"/>
      <p:bldP spid="15409" grpId="0" animBg="1"/>
      <p:bldP spid="15410" grpId="0" animBg="1"/>
      <p:bldP spid="15422" grpId="0" animBg="1"/>
      <p:bldP spid="15423" grpId="0" animBg="1"/>
      <p:bldP spid="15424" grpId="0"/>
      <p:bldP spid="15426" grpId="0"/>
      <p:bldP spid="15427" grpId="0" animBg="1"/>
      <p:bldP spid="15427" grpId="1" animBg="1"/>
      <p:bldP spid="15429" grpId="0" animBg="1"/>
      <p:bldP spid="15430" grpId="0" animBg="1"/>
      <p:bldP spid="15431" grpId="0"/>
      <p:bldP spid="15432" grpId="0" animBg="1"/>
      <p:bldP spid="15432" grpId="1" animBg="1"/>
      <p:bldP spid="154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B154B6-C057-49AF-AFD6-CC13AFB875F8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sz="14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733800" y="1219200"/>
            <a:ext cx="5257800" cy="3352800"/>
          </a:xfrm>
          <a:prstGeom prst="cloudCallout">
            <a:avLst>
              <a:gd name="adj1" fmla="val -54861"/>
              <a:gd name="adj2" fmla="val 57528"/>
            </a:avLst>
          </a:prstGeom>
          <a:solidFill>
            <a:srgbClr val="732B75"/>
          </a:solidFill>
          <a:ln w="19050">
            <a:solidFill>
              <a:srgbClr val="9E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</a:rPr>
              <a:t>Dựa vào tiêu chí có hay không có vỏ ngoài, người ta chia virut thành mấy nhóm?</a:t>
            </a:r>
          </a:p>
        </p:txBody>
      </p:sp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3657600" y="152400"/>
            <a:ext cx="4724400" cy="5334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II. CẤU TẠO VIRUT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3886200" y="2133600"/>
            <a:ext cx="1447800" cy="8382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3886200" y="2971800"/>
            <a:ext cx="1295400" cy="6096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5334000" y="1828800"/>
            <a:ext cx="2667000" cy="6096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Virut trần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5181600" y="3276600"/>
            <a:ext cx="3657600" cy="6096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Virut có vỏ ngoài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133600" y="2286001"/>
            <a:ext cx="1752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i="1">
                <a:solidFill>
                  <a:srgbClr val="4343FF"/>
                </a:solidFill>
                <a:latin typeface="Times New Roman" panose="02020603050405020304" pitchFamily="18" charset="0"/>
              </a:rPr>
              <a:t>Gồm có 2 nhóm</a:t>
            </a:r>
          </a:p>
        </p:txBody>
      </p:sp>
    </p:spTree>
    <p:extLst>
      <p:ext uri="{BB962C8B-B14F-4D97-AF65-F5344CB8AC3E}">
        <p14:creationId xmlns:p14="http://schemas.microsoft.com/office/powerpoint/2010/main" val="8150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89" grpId="1" animBg="1"/>
      <p:bldP spid="16391" grpId="0" animBg="1"/>
      <p:bldP spid="16392" grpId="0" animBg="1"/>
      <p:bldP spid="16393" grpId="0" animBg="1"/>
      <p:bldP spid="16394" grpId="0" animBg="1"/>
      <p:bldP spid="163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5BC959-AC5D-44C4-AE4E-58BCAB4719CD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sz="1400"/>
          </a:p>
        </p:txBody>
      </p:sp>
      <p:sp>
        <p:nvSpPr>
          <p:cNvPr id="17411" name="AutoShape 4"/>
          <p:cNvSpPr>
            <a:spLocks noChangeArrowheads="1"/>
          </p:cNvSpPr>
          <p:nvPr/>
        </p:nvSpPr>
        <p:spPr bwMode="auto">
          <a:xfrm>
            <a:off x="3657600" y="152400"/>
            <a:ext cx="4724400" cy="5334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II. CẤU TẠO VIRUT</a:t>
            </a:r>
          </a:p>
        </p:txBody>
      </p:sp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6504374" y="2235981"/>
            <a:ext cx="2924290" cy="2995638"/>
            <a:chOff x="-103" y="706"/>
            <a:chExt cx="4040" cy="3759"/>
          </a:xfrm>
        </p:grpSpPr>
        <p:sp>
          <p:nvSpPr>
            <p:cNvPr id="17461" name="Oval 6"/>
            <p:cNvSpPr>
              <a:spLocks noChangeArrowheads="1"/>
            </p:cNvSpPr>
            <p:nvPr/>
          </p:nvSpPr>
          <p:spPr bwMode="auto">
            <a:xfrm>
              <a:off x="310" y="2253"/>
              <a:ext cx="3216" cy="65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7462" name="Oval 7"/>
            <p:cNvSpPr>
              <a:spLocks noChangeArrowheads="1"/>
            </p:cNvSpPr>
            <p:nvPr/>
          </p:nvSpPr>
          <p:spPr bwMode="auto">
            <a:xfrm>
              <a:off x="528" y="2266"/>
              <a:ext cx="2784" cy="6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17463" name="Group 8"/>
            <p:cNvGrpSpPr>
              <a:grpSpLocks/>
            </p:cNvGrpSpPr>
            <p:nvPr/>
          </p:nvGrpSpPr>
          <p:grpSpPr bwMode="auto">
            <a:xfrm>
              <a:off x="1001" y="1226"/>
              <a:ext cx="1865" cy="2750"/>
              <a:chOff x="953" y="1226"/>
              <a:chExt cx="1865" cy="2750"/>
            </a:xfrm>
          </p:grpSpPr>
          <p:grpSp>
            <p:nvGrpSpPr>
              <p:cNvPr id="17644" name="Group 9"/>
              <p:cNvGrpSpPr>
                <a:grpSpLocks/>
              </p:cNvGrpSpPr>
              <p:nvPr/>
            </p:nvGrpSpPr>
            <p:grpSpPr bwMode="auto">
              <a:xfrm>
                <a:off x="953" y="1226"/>
                <a:ext cx="1865" cy="2750"/>
                <a:chOff x="1480" y="595"/>
                <a:chExt cx="2228" cy="2957"/>
              </a:xfrm>
            </p:grpSpPr>
            <p:sp>
              <p:nvSpPr>
                <p:cNvPr id="17646" name="Oval 10"/>
                <p:cNvSpPr>
                  <a:spLocks noChangeArrowheads="1"/>
                </p:cNvSpPr>
                <p:nvPr/>
              </p:nvSpPr>
              <p:spPr bwMode="auto">
                <a:xfrm>
                  <a:off x="1930" y="2576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7" name="Oval 11"/>
                <p:cNvSpPr>
                  <a:spLocks noChangeArrowheads="1"/>
                </p:cNvSpPr>
                <p:nvPr/>
              </p:nvSpPr>
              <p:spPr bwMode="auto">
                <a:xfrm>
                  <a:off x="2345" y="595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8" name="Oval 12"/>
                <p:cNvSpPr>
                  <a:spLocks noChangeArrowheads="1"/>
                </p:cNvSpPr>
                <p:nvPr/>
              </p:nvSpPr>
              <p:spPr bwMode="auto">
                <a:xfrm>
                  <a:off x="3279" y="1119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9" name="Oval 13"/>
                <p:cNvSpPr>
                  <a:spLocks noChangeArrowheads="1"/>
                </p:cNvSpPr>
                <p:nvPr/>
              </p:nvSpPr>
              <p:spPr bwMode="auto">
                <a:xfrm>
                  <a:off x="3269" y="2336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0" name="Oval 14"/>
                <p:cNvSpPr>
                  <a:spLocks noChangeArrowheads="1"/>
                </p:cNvSpPr>
                <p:nvPr/>
              </p:nvSpPr>
              <p:spPr bwMode="auto">
                <a:xfrm>
                  <a:off x="2353" y="2851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1" name="Oval 15"/>
                <p:cNvSpPr>
                  <a:spLocks noChangeArrowheads="1"/>
                </p:cNvSpPr>
                <p:nvPr/>
              </p:nvSpPr>
              <p:spPr bwMode="auto">
                <a:xfrm>
                  <a:off x="1493" y="231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2" name="Oval 16"/>
                <p:cNvSpPr>
                  <a:spLocks noChangeArrowheads="1"/>
                </p:cNvSpPr>
                <p:nvPr/>
              </p:nvSpPr>
              <p:spPr bwMode="auto">
                <a:xfrm>
                  <a:off x="1490" y="1088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3" name="Oval 17"/>
                <p:cNvSpPr>
                  <a:spLocks noChangeArrowheads="1"/>
                </p:cNvSpPr>
                <p:nvPr/>
              </p:nvSpPr>
              <p:spPr bwMode="auto">
                <a:xfrm>
                  <a:off x="2135" y="2711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4" name="Oval 18"/>
                <p:cNvSpPr>
                  <a:spLocks noChangeArrowheads="1"/>
                </p:cNvSpPr>
                <p:nvPr/>
              </p:nvSpPr>
              <p:spPr bwMode="auto">
                <a:xfrm>
                  <a:off x="1708" y="245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5" name="Oval 19"/>
                <p:cNvSpPr>
                  <a:spLocks noChangeArrowheads="1"/>
                </p:cNvSpPr>
                <p:nvPr/>
              </p:nvSpPr>
              <p:spPr bwMode="auto">
                <a:xfrm>
                  <a:off x="1490" y="207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6" name="Oval 20"/>
                <p:cNvSpPr>
                  <a:spLocks noChangeArrowheads="1"/>
                </p:cNvSpPr>
                <p:nvPr/>
              </p:nvSpPr>
              <p:spPr bwMode="auto">
                <a:xfrm>
                  <a:off x="1490" y="1847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7" name="Oval 21"/>
                <p:cNvSpPr>
                  <a:spLocks noChangeArrowheads="1"/>
                </p:cNvSpPr>
                <p:nvPr/>
              </p:nvSpPr>
              <p:spPr bwMode="auto">
                <a:xfrm>
                  <a:off x="1488" y="1595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8" name="Oval 22"/>
                <p:cNvSpPr>
                  <a:spLocks noChangeArrowheads="1"/>
                </p:cNvSpPr>
                <p:nvPr/>
              </p:nvSpPr>
              <p:spPr bwMode="auto">
                <a:xfrm>
                  <a:off x="1480" y="1341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9" name="Oval 23"/>
                <p:cNvSpPr>
                  <a:spLocks noChangeArrowheads="1"/>
                </p:cNvSpPr>
                <p:nvPr/>
              </p:nvSpPr>
              <p:spPr bwMode="auto">
                <a:xfrm>
                  <a:off x="1699" y="962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60" name="Oval 24"/>
                <p:cNvSpPr>
                  <a:spLocks noChangeArrowheads="1"/>
                </p:cNvSpPr>
                <p:nvPr/>
              </p:nvSpPr>
              <p:spPr bwMode="auto">
                <a:xfrm>
                  <a:off x="1900" y="848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61" name="Oval 25"/>
                <p:cNvSpPr>
                  <a:spLocks noChangeArrowheads="1"/>
                </p:cNvSpPr>
                <p:nvPr/>
              </p:nvSpPr>
              <p:spPr bwMode="auto">
                <a:xfrm>
                  <a:off x="2114" y="70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62" name="Oval 26"/>
                <p:cNvSpPr>
                  <a:spLocks noChangeArrowheads="1"/>
                </p:cNvSpPr>
                <p:nvPr/>
              </p:nvSpPr>
              <p:spPr bwMode="auto">
                <a:xfrm>
                  <a:off x="2542" y="713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63" name="Oval 27"/>
                <p:cNvSpPr>
                  <a:spLocks noChangeArrowheads="1"/>
                </p:cNvSpPr>
                <p:nvPr/>
              </p:nvSpPr>
              <p:spPr bwMode="auto">
                <a:xfrm>
                  <a:off x="2751" y="818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64" name="Oval 28"/>
                <p:cNvSpPr>
                  <a:spLocks noChangeArrowheads="1"/>
                </p:cNvSpPr>
                <p:nvPr/>
              </p:nvSpPr>
              <p:spPr bwMode="auto">
                <a:xfrm>
                  <a:off x="2948" y="940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65" name="Oval 29"/>
                <p:cNvSpPr>
                  <a:spLocks noChangeArrowheads="1"/>
                </p:cNvSpPr>
                <p:nvPr/>
              </p:nvSpPr>
              <p:spPr bwMode="auto">
                <a:xfrm>
                  <a:off x="3275" y="135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66" name="Oval 30"/>
                <p:cNvSpPr>
                  <a:spLocks noChangeArrowheads="1"/>
                </p:cNvSpPr>
                <p:nvPr/>
              </p:nvSpPr>
              <p:spPr bwMode="auto">
                <a:xfrm>
                  <a:off x="3275" y="159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67" name="Oval 31"/>
                <p:cNvSpPr>
                  <a:spLocks noChangeArrowheads="1"/>
                </p:cNvSpPr>
                <p:nvPr/>
              </p:nvSpPr>
              <p:spPr bwMode="auto">
                <a:xfrm>
                  <a:off x="3275" y="183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68" name="Oval 32"/>
                <p:cNvSpPr>
                  <a:spLocks noChangeArrowheads="1"/>
                </p:cNvSpPr>
                <p:nvPr/>
              </p:nvSpPr>
              <p:spPr bwMode="auto">
                <a:xfrm>
                  <a:off x="3279" y="2087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69" name="Oval 33"/>
                <p:cNvSpPr>
                  <a:spLocks noChangeArrowheads="1"/>
                </p:cNvSpPr>
                <p:nvPr/>
              </p:nvSpPr>
              <p:spPr bwMode="auto">
                <a:xfrm>
                  <a:off x="3065" y="245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" name="Oval 34"/>
                <p:cNvSpPr>
                  <a:spLocks noChangeArrowheads="1"/>
                </p:cNvSpPr>
                <p:nvPr/>
              </p:nvSpPr>
              <p:spPr bwMode="auto">
                <a:xfrm>
                  <a:off x="2825" y="2589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" name="Oval 35"/>
                <p:cNvSpPr>
                  <a:spLocks noChangeArrowheads="1"/>
                </p:cNvSpPr>
                <p:nvPr/>
              </p:nvSpPr>
              <p:spPr bwMode="auto">
                <a:xfrm>
                  <a:off x="2590" y="272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" name="Oval 36"/>
                <p:cNvSpPr>
                  <a:spLocks noChangeArrowheads="1"/>
                </p:cNvSpPr>
                <p:nvPr/>
              </p:nvSpPr>
              <p:spPr bwMode="auto">
                <a:xfrm>
                  <a:off x="3139" y="1050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645" name="Freeform 37" descr="Walnut"/>
              <p:cNvSpPr>
                <a:spLocks/>
              </p:cNvSpPr>
              <p:nvPr/>
            </p:nvSpPr>
            <p:spPr bwMode="auto">
              <a:xfrm rot="16521477">
                <a:off x="1566" y="2323"/>
                <a:ext cx="643" cy="510"/>
              </a:xfrm>
              <a:custGeom>
                <a:avLst/>
                <a:gdLst>
                  <a:gd name="T0" fmla="*/ 97 w 643"/>
                  <a:gd name="T1" fmla="*/ 407 h 448"/>
                  <a:gd name="T2" fmla="*/ 166 w 643"/>
                  <a:gd name="T3" fmla="*/ 131 h 448"/>
                  <a:gd name="T4" fmla="*/ 270 w 643"/>
                  <a:gd name="T5" fmla="*/ 109 h 448"/>
                  <a:gd name="T6" fmla="*/ 313 w 643"/>
                  <a:gd name="T7" fmla="*/ 225 h 448"/>
                  <a:gd name="T8" fmla="*/ 334 w 643"/>
                  <a:gd name="T9" fmla="*/ 321 h 448"/>
                  <a:gd name="T10" fmla="*/ 399 w 643"/>
                  <a:gd name="T11" fmla="*/ 378 h 448"/>
                  <a:gd name="T12" fmla="*/ 507 w 643"/>
                  <a:gd name="T13" fmla="*/ 378 h 448"/>
                  <a:gd name="T14" fmla="*/ 576 w 643"/>
                  <a:gd name="T15" fmla="*/ 269 h 448"/>
                  <a:gd name="T16" fmla="*/ 606 w 643"/>
                  <a:gd name="T17" fmla="*/ 223 h 448"/>
                  <a:gd name="T18" fmla="*/ 637 w 643"/>
                  <a:gd name="T19" fmla="*/ 97 h 448"/>
                  <a:gd name="T20" fmla="*/ 569 w 643"/>
                  <a:gd name="T21" fmla="*/ 27 h 448"/>
                  <a:gd name="T22" fmla="*/ 486 w 643"/>
                  <a:gd name="T23" fmla="*/ 186 h 448"/>
                  <a:gd name="T24" fmla="*/ 462 w 643"/>
                  <a:gd name="T25" fmla="*/ 234 h 448"/>
                  <a:gd name="T26" fmla="*/ 431 w 643"/>
                  <a:gd name="T27" fmla="*/ 234 h 448"/>
                  <a:gd name="T28" fmla="*/ 399 w 643"/>
                  <a:gd name="T29" fmla="*/ 166 h 448"/>
                  <a:gd name="T30" fmla="*/ 377 w 643"/>
                  <a:gd name="T31" fmla="*/ 89 h 448"/>
                  <a:gd name="T32" fmla="*/ 291 w 643"/>
                  <a:gd name="T33" fmla="*/ 13 h 448"/>
                  <a:gd name="T34" fmla="*/ 162 w 643"/>
                  <a:gd name="T35" fmla="*/ 13 h 448"/>
                  <a:gd name="T36" fmla="*/ 112 w 643"/>
                  <a:gd name="T37" fmla="*/ 62 h 448"/>
                  <a:gd name="T38" fmla="*/ 50 w 643"/>
                  <a:gd name="T39" fmla="*/ 181 h 448"/>
                  <a:gd name="T40" fmla="*/ 32 w 643"/>
                  <a:gd name="T41" fmla="*/ 244 h 448"/>
                  <a:gd name="T42" fmla="*/ 11 w 643"/>
                  <a:gd name="T43" fmla="*/ 378 h 448"/>
                  <a:gd name="T44" fmla="*/ 97 w 643"/>
                  <a:gd name="T45" fmla="*/ 407 h 4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43"/>
                  <a:gd name="T70" fmla="*/ 0 h 448"/>
                  <a:gd name="T71" fmla="*/ 643 w 643"/>
                  <a:gd name="T72" fmla="*/ 448 h 44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43" h="448">
                    <a:moveTo>
                      <a:pt x="97" y="407"/>
                    </a:moveTo>
                    <a:cubicBezTo>
                      <a:pt x="123" y="366"/>
                      <a:pt x="137" y="181"/>
                      <a:pt x="166" y="131"/>
                    </a:cubicBezTo>
                    <a:cubicBezTo>
                      <a:pt x="195" y="82"/>
                      <a:pt x="245" y="94"/>
                      <a:pt x="270" y="109"/>
                    </a:cubicBezTo>
                    <a:cubicBezTo>
                      <a:pt x="294" y="124"/>
                      <a:pt x="302" y="189"/>
                      <a:pt x="313" y="225"/>
                    </a:cubicBezTo>
                    <a:cubicBezTo>
                      <a:pt x="323" y="260"/>
                      <a:pt x="320" y="295"/>
                      <a:pt x="334" y="321"/>
                    </a:cubicBezTo>
                    <a:cubicBezTo>
                      <a:pt x="349" y="347"/>
                      <a:pt x="371" y="369"/>
                      <a:pt x="399" y="378"/>
                    </a:cubicBezTo>
                    <a:cubicBezTo>
                      <a:pt x="428" y="389"/>
                      <a:pt x="478" y="397"/>
                      <a:pt x="507" y="378"/>
                    </a:cubicBezTo>
                    <a:cubicBezTo>
                      <a:pt x="537" y="360"/>
                      <a:pt x="560" y="294"/>
                      <a:pt x="576" y="269"/>
                    </a:cubicBezTo>
                    <a:cubicBezTo>
                      <a:pt x="592" y="243"/>
                      <a:pt x="596" y="251"/>
                      <a:pt x="606" y="223"/>
                    </a:cubicBezTo>
                    <a:cubicBezTo>
                      <a:pt x="616" y="195"/>
                      <a:pt x="643" y="130"/>
                      <a:pt x="637" y="97"/>
                    </a:cubicBezTo>
                    <a:cubicBezTo>
                      <a:pt x="631" y="64"/>
                      <a:pt x="594" y="13"/>
                      <a:pt x="569" y="27"/>
                    </a:cubicBezTo>
                    <a:cubicBezTo>
                      <a:pt x="544" y="42"/>
                      <a:pt x="503" y="152"/>
                      <a:pt x="486" y="186"/>
                    </a:cubicBezTo>
                    <a:cubicBezTo>
                      <a:pt x="468" y="221"/>
                      <a:pt x="471" y="227"/>
                      <a:pt x="462" y="234"/>
                    </a:cubicBezTo>
                    <a:cubicBezTo>
                      <a:pt x="453" y="242"/>
                      <a:pt x="442" y="245"/>
                      <a:pt x="431" y="234"/>
                    </a:cubicBezTo>
                    <a:cubicBezTo>
                      <a:pt x="421" y="223"/>
                      <a:pt x="408" y="191"/>
                      <a:pt x="399" y="166"/>
                    </a:cubicBezTo>
                    <a:cubicBezTo>
                      <a:pt x="390" y="142"/>
                      <a:pt x="396" y="115"/>
                      <a:pt x="377" y="89"/>
                    </a:cubicBezTo>
                    <a:cubicBezTo>
                      <a:pt x="360" y="64"/>
                      <a:pt x="327" y="26"/>
                      <a:pt x="291" y="13"/>
                    </a:cubicBezTo>
                    <a:cubicBezTo>
                      <a:pt x="255" y="0"/>
                      <a:pt x="191" y="5"/>
                      <a:pt x="162" y="13"/>
                    </a:cubicBezTo>
                    <a:cubicBezTo>
                      <a:pt x="132" y="21"/>
                      <a:pt x="131" y="34"/>
                      <a:pt x="112" y="62"/>
                    </a:cubicBezTo>
                    <a:cubicBezTo>
                      <a:pt x="93" y="90"/>
                      <a:pt x="63" y="151"/>
                      <a:pt x="50" y="181"/>
                    </a:cubicBezTo>
                    <a:cubicBezTo>
                      <a:pt x="37" y="211"/>
                      <a:pt x="38" y="211"/>
                      <a:pt x="32" y="244"/>
                    </a:cubicBezTo>
                    <a:cubicBezTo>
                      <a:pt x="26" y="277"/>
                      <a:pt x="0" y="351"/>
                      <a:pt x="11" y="378"/>
                    </a:cubicBezTo>
                    <a:cubicBezTo>
                      <a:pt x="22" y="406"/>
                      <a:pt x="72" y="448"/>
                      <a:pt x="97" y="407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64" name="Group 38"/>
            <p:cNvGrpSpPr>
              <a:grpSpLocks/>
            </p:cNvGrpSpPr>
            <p:nvPr/>
          </p:nvGrpSpPr>
          <p:grpSpPr bwMode="auto">
            <a:xfrm>
              <a:off x="1669" y="706"/>
              <a:ext cx="359" cy="652"/>
              <a:chOff x="4069" y="2530"/>
              <a:chExt cx="359" cy="652"/>
            </a:xfrm>
          </p:grpSpPr>
          <p:sp>
            <p:nvSpPr>
              <p:cNvPr id="17642" name="Oval 39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43" name="Line 40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65" name="Group 41"/>
            <p:cNvGrpSpPr>
              <a:grpSpLocks/>
            </p:cNvGrpSpPr>
            <p:nvPr/>
          </p:nvGrpSpPr>
          <p:grpSpPr bwMode="auto">
            <a:xfrm rot="-874705">
              <a:off x="1480" y="735"/>
              <a:ext cx="359" cy="652"/>
              <a:chOff x="4069" y="2530"/>
              <a:chExt cx="359" cy="652"/>
            </a:xfrm>
          </p:grpSpPr>
          <p:sp>
            <p:nvSpPr>
              <p:cNvPr id="17640" name="Oval 42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41" name="Line 43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66" name="Group 44"/>
            <p:cNvGrpSpPr>
              <a:grpSpLocks/>
            </p:cNvGrpSpPr>
            <p:nvPr/>
          </p:nvGrpSpPr>
          <p:grpSpPr bwMode="auto">
            <a:xfrm rot="-1503411">
              <a:off x="1299" y="788"/>
              <a:ext cx="359" cy="652"/>
              <a:chOff x="4069" y="2530"/>
              <a:chExt cx="359" cy="652"/>
            </a:xfrm>
          </p:grpSpPr>
          <p:sp>
            <p:nvSpPr>
              <p:cNvPr id="17638" name="Oval 45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39" name="Line 46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67" name="Group 47"/>
            <p:cNvGrpSpPr>
              <a:grpSpLocks/>
            </p:cNvGrpSpPr>
            <p:nvPr/>
          </p:nvGrpSpPr>
          <p:grpSpPr bwMode="auto">
            <a:xfrm>
              <a:off x="1835" y="706"/>
              <a:ext cx="359" cy="652"/>
              <a:chOff x="4069" y="2530"/>
              <a:chExt cx="359" cy="652"/>
            </a:xfrm>
          </p:grpSpPr>
          <p:sp>
            <p:nvSpPr>
              <p:cNvPr id="17636" name="Oval 48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37" name="Line 49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68" name="Group 50"/>
            <p:cNvGrpSpPr>
              <a:grpSpLocks/>
            </p:cNvGrpSpPr>
            <p:nvPr/>
          </p:nvGrpSpPr>
          <p:grpSpPr bwMode="auto">
            <a:xfrm rot="403242" flipH="1">
              <a:off x="2005" y="720"/>
              <a:ext cx="359" cy="652"/>
              <a:chOff x="4069" y="2530"/>
              <a:chExt cx="359" cy="652"/>
            </a:xfrm>
          </p:grpSpPr>
          <p:sp>
            <p:nvSpPr>
              <p:cNvPr id="17634" name="Oval 51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35" name="Line 52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69" name="Group 53"/>
            <p:cNvGrpSpPr>
              <a:grpSpLocks/>
            </p:cNvGrpSpPr>
            <p:nvPr/>
          </p:nvGrpSpPr>
          <p:grpSpPr bwMode="auto">
            <a:xfrm rot="1099384">
              <a:off x="2177" y="772"/>
              <a:ext cx="359" cy="652"/>
              <a:chOff x="4069" y="2530"/>
              <a:chExt cx="359" cy="652"/>
            </a:xfrm>
          </p:grpSpPr>
          <p:sp>
            <p:nvSpPr>
              <p:cNvPr id="17632" name="Oval 54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33" name="Line 55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70" name="Group 56"/>
            <p:cNvGrpSpPr>
              <a:grpSpLocks/>
            </p:cNvGrpSpPr>
            <p:nvPr/>
          </p:nvGrpSpPr>
          <p:grpSpPr bwMode="auto">
            <a:xfrm rot="1422657">
              <a:off x="2377" y="858"/>
              <a:ext cx="359" cy="652"/>
              <a:chOff x="4069" y="2530"/>
              <a:chExt cx="359" cy="652"/>
            </a:xfrm>
          </p:grpSpPr>
          <p:sp>
            <p:nvSpPr>
              <p:cNvPr id="17630" name="Oval 57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31" name="Line 58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71" name="Group 59"/>
            <p:cNvGrpSpPr>
              <a:grpSpLocks/>
            </p:cNvGrpSpPr>
            <p:nvPr/>
          </p:nvGrpSpPr>
          <p:grpSpPr bwMode="auto">
            <a:xfrm rot="2120988">
              <a:off x="2537" y="928"/>
              <a:ext cx="359" cy="652"/>
              <a:chOff x="4069" y="2530"/>
              <a:chExt cx="359" cy="652"/>
            </a:xfrm>
          </p:grpSpPr>
          <p:sp>
            <p:nvSpPr>
              <p:cNvPr id="17628" name="Oval 60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29" name="Line 61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72" name="Group 62"/>
            <p:cNvGrpSpPr>
              <a:grpSpLocks/>
            </p:cNvGrpSpPr>
            <p:nvPr/>
          </p:nvGrpSpPr>
          <p:grpSpPr bwMode="auto">
            <a:xfrm rot="-1867664">
              <a:off x="946" y="898"/>
              <a:ext cx="359" cy="652"/>
              <a:chOff x="4069" y="2530"/>
              <a:chExt cx="359" cy="652"/>
            </a:xfrm>
          </p:grpSpPr>
          <p:sp>
            <p:nvSpPr>
              <p:cNvPr id="17626" name="Oval 63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27" name="Line 64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73" name="Group 65"/>
            <p:cNvGrpSpPr>
              <a:grpSpLocks/>
            </p:cNvGrpSpPr>
            <p:nvPr/>
          </p:nvGrpSpPr>
          <p:grpSpPr bwMode="auto">
            <a:xfrm rot="2735924">
              <a:off x="2725" y="972"/>
              <a:ext cx="326" cy="718"/>
              <a:chOff x="4085" y="2497"/>
              <a:chExt cx="326" cy="718"/>
            </a:xfrm>
          </p:grpSpPr>
          <p:sp>
            <p:nvSpPr>
              <p:cNvPr id="17624" name="Oval 66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25" name="Line 67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74" name="Group 68"/>
            <p:cNvGrpSpPr>
              <a:grpSpLocks/>
            </p:cNvGrpSpPr>
            <p:nvPr/>
          </p:nvGrpSpPr>
          <p:grpSpPr bwMode="auto">
            <a:xfrm rot="-1645618">
              <a:off x="1100" y="825"/>
              <a:ext cx="359" cy="652"/>
              <a:chOff x="4069" y="2530"/>
              <a:chExt cx="359" cy="652"/>
            </a:xfrm>
          </p:grpSpPr>
          <p:sp>
            <p:nvSpPr>
              <p:cNvPr id="17622" name="Oval 69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23" name="Line 70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75" name="Group 71"/>
            <p:cNvGrpSpPr>
              <a:grpSpLocks/>
            </p:cNvGrpSpPr>
            <p:nvPr/>
          </p:nvGrpSpPr>
          <p:grpSpPr bwMode="auto">
            <a:xfrm rot="-1949171">
              <a:off x="796" y="986"/>
              <a:ext cx="359" cy="652"/>
              <a:chOff x="4069" y="2530"/>
              <a:chExt cx="359" cy="652"/>
            </a:xfrm>
          </p:grpSpPr>
          <p:sp>
            <p:nvSpPr>
              <p:cNvPr id="17620" name="Oval 72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21" name="Line 73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76" name="Group 74"/>
            <p:cNvGrpSpPr>
              <a:grpSpLocks/>
            </p:cNvGrpSpPr>
            <p:nvPr/>
          </p:nvGrpSpPr>
          <p:grpSpPr bwMode="auto">
            <a:xfrm rot="2703885">
              <a:off x="2846" y="1070"/>
              <a:ext cx="326" cy="718"/>
              <a:chOff x="4085" y="2497"/>
              <a:chExt cx="326" cy="718"/>
            </a:xfrm>
          </p:grpSpPr>
          <p:sp>
            <p:nvSpPr>
              <p:cNvPr id="17618" name="Oval 75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19" name="Line 76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77" name="Group 77"/>
            <p:cNvGrpSpPr>
              <a:grpSpLocks/>
            </p:cNvGrpSpPr>
            <p:nvPr/>
          </p:nvGrpSpPr>
          <p:grpSpPr bwMode="auto">
            <a:xfrm rot="3065745">
              <a:off x="2960" y="1186"/>
              <a:ext cx="326" cy="718"/>
              <a:chOff x="4085" y="2497"/>
              <a:chExt cx="326" cy="718"/>
            </a:xfrm>
          </p:grpSpPr>
          <p:sp>
            <p:nvSpPr>
              <p:cNvPr id="17616" name="Oval 78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17" name="Line 79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78" name="Group 80"/>
            <p:cNvGrpSpPr>
              <a:grpSpLocks/>
            </p:cNvGrpSpPr>
            <p:nvPr/>
          </p:nvGrpSpPr>
          <p:grpSpPr bwMode="auto">
            <a:xfrm rot="3112159">
              <a:off x="3069" y="1296"/>
              <a:ext cx="326" cy="718"/>
              <a:chOff x="4085" y="2497"/>
              <a:chExt cx="326" cy="718"/>
            </a:xfrm>
          </p:grpSpPr>
          <p:sp>
            <p:nvSpPr>
              <p:cNvPr id="17614" name="Oval 81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15" name="Line 82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79" name="Group 83"/>
            <p:cNvGrpSpPr>
              <a:grpSpLocks/>
            </p:cNvGrpSpPr>
            <p:nvPr/>
          </p:nvGrpSpPr>
          <p:grpSpPr bwMode="auto">
            <a:xfrm rot="-5400000">
              <a:off x="102" y="2190"/>
              <a:ext cx="326" cy="718"/>
              <a:chOff x="4085" y="2497"/>
              <a:chExt cx="326" cy="718"/>
            </a:xfrm>
          </p:grpSpPr>
          <p:sp>
            <p:nvSpPr>
              <p:cNvPr id="17612" name="Oval 84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13" name="Line 85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80" name="Group 86"/>
            <p:cNvGrpSpPr>
              <a:grpSpLocks/>
            </p:cNvGrpSpPr>
            <p:nvPr/>
          </p:nvGrpSpPr>
          <p:grpSpPr bwMode="auto">
            <a:xfrm rot="5400000">
              <a:off x="3415" y="2156"/>
              <a:ext cx="326" cy="718"/>
              <a:chOff x="4085" y="2497"/>
              <a:chExt cx="326" cy="718"/>
            </a:xfrm>
          </p:grpSpPr>
          <p:sp>
            <p:nvSpPr>
              <p:cNvPr id="17610" name="Oval 87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11" name="Line 88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81" name="Group 89"/>
            <p:cNvGrpSpPr>
              <a:grpSpLocks/>
            </p:cNvGrpSpPr>
            <p:nvPr/>
          </p:nvGrpSpPr>
          <p:grpSpPr bwMode="auto">
            <a:xfrm rot="-10512241">
              <a:off x="1661" y="3813"/>
              <a:ext cx="359" cy="652"/>
              <a:chOff x="4069" y="2530"/>
              <a:chExt cx="359" cy="652"/>
            </a:xfrm>
          </p:grpSpPr>
          <p:sp>
            <p:nvSpPr>
              <p:cNvPr id="17608" name="Oval 90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09" name="Line 91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82" name="Group 92"/>
            <p:cNvGrpSpPr>
              <a:grpSpLocks/>
            </p:cNvGrpSpPr>
            <p:nvPr/>
          </p:nvGrpSpPr>
          <p:grpSpPr bwMode="auto">
            <a:xfrm rot="-9963551">
              <a:off x="1480" y="3797"/>
              <a:ext cx="359" cy="652"/>
              <a:chOff x="4069" y="2530"/>
              <a:chExt cx="359" cy="652"/>
            </a:xfrm>
          </p:grpSpPr>
          <p:sp>
            <p:nvSpPr>
              <p:cNvPr id="17606" name="Oval 93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07" name="Line 94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83" name="Group 95"/>
            <p:cNvGrpSpPr>
              <a:grpSpLocks/>
            </p:cNvGrpSpPr>
            <p:nvPr/>
          </p:nvGrpSpPr>
          <p:grpSpPr bwMode="auto">
            <a:xfrm rot="10800000">
              <a:off x="2004" y="3791"/>
              <a:ext cx="359" cy="652"/>
              <a:chOff x="4069" y="2530"/>
              <a:chExt cx="359" cy="652"/>
            </a:xfrm>
          </p:grpSpPr>
          <p:sp>
            <p:nvSpPr>
              <p:cNvPr id="17604" name="Oval 96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05" name="Line 97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84" name="Group 98"/>
            <p:cNvGrpSpPr>
              <a:grpSpLocks/>
            </p:cNvGrpSpPr>
            <p:nvPr/>
          </p:nvGrpSpPr>
          <p:grpSpPr bwMode="auto">
            <a:xfrm rot="10800000">
              <a:off x="1829" y="3804"/>
              <a:ext cx="359" cy="652"/>
              <a:chOff x="4069" y="2530"/>
              <a:chExt cx="359" cy="652"/>
            </a:xfrm>
          </p:grpSpPr>
          <p:sp>
            <p:nvSpPr>
              <p:cNvPr id="17602" name="Oval 99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03" name="Line 100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85" name="Group 101"/>
            <p:cNvGrpSpPr>
              <a:grpSpLocks/>
            </p:cNvGrpSpPr>
            <p:nvPr/>
          </p:nvGrpSpPr>
          <p:grpSpPr bwMode="auto">
            <a:xfrm rot="-9387187">
              <a:off x="1313" y="3735"/>
              <a:ext cx="359" cy="652"/>
              <a:chOff x="4069" y="2530"/>
              <a:chExt cx="359" cy="652"/>
            </a:xfrm>
          </p:grpSpPr>
          <p:sp>
            <p:nvSpPr>
              <p:cNvPr id="17600" name="Oval 102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01" name="Line 103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86" name="Group 104"/>
            <p:cNvGrpSpPr>
              <a:grpSpLocks/>
            </p:cNvGrpSpPr>
            <p:nvPr/>
          </p:nvGrpSpPr>
          <p:grpSpPr bwMode="auto">
            <a:xfrm rot="9767150">
              <a:off x="2288" y="3726"/>
              <a:ext cx="359" cy="652"/>
              <a:chOff x="4069" y="2530"/>
              <a:chExt cx="359" cy="652"/>
            </a:xfrm>
          </p:grpSpPr>
          <p:sp>
            <p:nvSpPr>
              <p:cNvPr id="17598" name="Oval 105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99" name="Line 106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87" name="Group 107"/>
            <p:cNvGrpSpPr>
              <a:grpSpLocks/>
            </p:cNvGrpSpPr>
            <p:nvPr/>
          </p:nvGrpSpPr>
          <p:grpSpPr bwMode="auto">
            <a:xfrm rot="9524053">
              <a:off x="2459" y="3676"/>
              <a:ext cx="359" cy="652"/>
              <a:chOff x="4069" y="2530"/>
              <a:chExt cx="359" cy="652"/>
            </a:xfrm>
          </p:grpSpPr>
          <p:sp>
            <p:nvSpPr>
              <p:cNvPr id="17596" name="Oval 108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97" name="Line 109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88" name="Group 110"/>
            <p:cNvGrpSpPr>
              <a:grpSpLocks/>
            </p:cNvGrpSpPr>
            <p:nvPr/>
          </p:nvGrpSpPr>
          <p:grpSpPr bwMode="auto">
            <a:xfrm rot="9278017">
              <a:off x="2618" y="3613"/>
              <a:ext cx="359" cy="652"/>
              <a:chOff x="4069" y="2530"/>
              <a:chExt cx="359" cy="652"/>
            </a:xfrm>
          </p:grpSpPr>
          <p:sp>
            <p:nvSpPr>
              <p:cNvPr id="17594" name="Oval 111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95" name="Line 112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89" name="Group 113"/>
            <p:cNvGrpSpPr>
              <a:grpSpLocks/>
            </p:cNvGrpSpPr>
            <p:nvPr/>
          </p:nvGrpSpPr>
          <p:grpSpPr bwMode="auto">
            <a:xfrm rot="8275499">
              <a:off x="2875" y="3402"/>
              <a:ext cx="359" cy="652"/>
              <a:chOff x="4069" y="2530"/>
              <a:chExt cx="359" cy="652"/>
            </a:xfrm>
          </p:grpSpPr>
          <p:sp>
            <p:nvSpPr>
              <p:cNvPr id="17592" name="Oval 114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93" name="Line 115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90" name="Group 116"/>
            <p:cNvGrpSpPr>
              <a:grpSpLocks/>
            </p:cNvGrpSpPr>
            <p:nvPr/>
          </p:nvGrpSpPr>
          <p:grpSpPr bwMode="auto">
            <a:xfrm rot="7889210">
              <a:off x="3013" y="3253"/>
              <a:ext cx="326" cy="718"/>
              <a:chOff x="4085" y="2497"/>
              <a:chExt cx="326" cy="718"/>
            </a:xfrm>
          </p:grpSpPr>
          <p:sp>
            <p:nvSpPr>
              <p:cNvPr id="17590" name="Oval 117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91" name="Line 118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91" name="Group 119"/>
            <p:cNvGrpSpPr>
              <a:grpSpLocks/>
            </p:cNvGrpSpPr>
            <p:nvPr/>
          </p:nvGrpSpPr>
          <p:grpSpPr bwMode="auto">
            <a:xfrm rot="-9414403">
              <a:off x="1148" y="3714"/>
              <a:ext cx="359" cy="652"/>
              <a:chOff x="4069" y="2530"/>
              <a:chExt cx="359" cy="652"/>
            </a:xfrm>
          </p:grpSpPr>
          <p:sp>
            <p:nvSpPr>
              <p:cNvPr id="17588" name="Oval 120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9" name="Line 121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92" name="Group 122"/>
            <p:cNvGrpSpPr>
              <a:grpSpLocks/>
            </p:cNvGrpSpPr>
            <p:nvPr/>
          </p:nvGrpSpPr>
          <p:grpSpPr bwMode="auto">
            <a:xfrm rot="-9042183">
              <a:off x="1000" y="3670"/>
              <a:ext cx="359" cy="652"/>
              <a:chOff x="4069" y="2530"/>
              <a:chExt cx="359" cy="652"/>
            </a:xfrm>
          </p:grpSpPr>
          <p:sp>
            <p:nvSpPr>
              <p:cNvPr id="17586" name="Oval 123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7" name="Line 124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93" name="Group 125"/>
            <p:cNvGrpSpPr>
              <a:grpSpLocks/>
            </p:cNvGrpSpPr>
            <p:nvPr/>
          </p:nvGrpSpPr>
          <p:grpSpPr bwMode="auto">
            <a:xfrm rot="-8109762">
              <a:off x="863" y="3573"/>
              <a:ext cx="359" cy="652"/>
              <a:chOff x="4069" y="2530"/>
              <a:chExt cx="359" cy="652"/>
            </a:xfrm>
          </p:grpSpPr>
          <p:sp>
            <p:nvSpPr>
              <p:cNvPr id="17584" name="Oval 126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5" name="Line 127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94" name="Group 128"/>
            <p:cNvGrpSpPr>
              <a:grpSpLocks/>
            </p:cNvGrpSpPr>
            <p:nvPr/>
          </p:nvGrpSpPr>
          <p:grpSpPr bwMode="auto">
            <a:xfrm rot="-5909221">
              <a:off x="93" y="2360"/>
              <a:ext cx="326" cy="718"/>
              <a:chOff x="4067" y="2528"/>
              <a:chExt cx="361" cy="657"/>
            </a:xfrm>
          </p:grpSpPr>
          <p:sp>
            <p:nvSpPr>
              <p:cNvPr id="17582" name="Oval 129"/>
              <p:cNvSpPr>
                <a:spLocks noChangeArrowheads="1"/>
              </p:cNvSpPr>
              <p:nvPr/>
            </p:nvSpPr>
            <p:spPr bwMode="auto">
              <a:xfrm>
                <a:off x="4067" y="2528"/>
                <a:ext cx="361" cy="65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3" name="Line 130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95" name="Group 131"/>
            <p:cNvGrpSpPr>
              <a:grpSpLocks/>
            </p:cNvGrpSpPr>
            <p:nvPr/>
          </p:nvGrpSpPr>
          <p:grpSpPr bwMode="auto">
            <a:xfrm rot="-6237043">
              <a:off x="108" y="2533"/>
              <a:ext cx="326" cy="718"/>
              <a:chOff x="4107" y="2511"/>
              <a:chExt cx="283" cy="690"/>
            </a:xfrm>
          </p:grpSpPr>
          <p:sp>
            <p:nvSpPr>
              <p:cNvPr id="17580" name="Oval 132"/>
              <p:cNvSpPr>
                <a:spLocks noChangeArrowheads="1"/>
              </p:cNvSpPr>
              <p:nvPr/>
            </p:nvSpPr>
            <p:spPr bwMode="auto">
              <a:xfrm>
                <a:off x="4107" y="2511"/>
                <a:ext cx="283" cy="6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1" name="Line 133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96" name="Group 134"/>
            <p:cNvGrpSpPr>
              <a:grpSpLocks/>
            </p:cNvGrpSpPr>
            <p:nvPr/>
          </p:nvGrpSpPr>
          <p:grpSpPr bwMode="auto">
            <a:xfrm rot="-4801494">
              <a:off x="133" y="2027"/>
              <a:ext cx="326" cy="718"/>
              <a:chOff x="4085" y="2497"/>
              <a:chExt cx="326" cy="718"/>
            </a:xfrm>
          </p:grpSpPr>
          <p:sp>
            <p:nvSpPr>
              <p:cNvPr id="17578" name="Oval 135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9" name="Line 136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97" name="Group 137"/>
            <p:cNvGrpSpPr>
              <a:grpSpLocks/>
            </p:cNvGrpSpPr>
            <p:nvPr/>
          </p:nvGrpSpPr>
          <p:grpSpPr bwMode="auto">
            <a:xfrm rot="-6571844">
              <a:off x="168" y="2670"/>
              <a:ext cx="326" cy="718"/>
              <a:chOff x="4085" y="2497"/>
              <a:chExt cx="326" cy="718"/>
            </a:xfrm>
          </p:grpSpPr>
          <p:sp>
            <p:nvSpPr>
              <p:cNvPr id="17576" name="Oval 138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7" name="Line 139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98" name="Group 140"/>
            <p:cNvGrpSpPr>
              <a:grpSpLocks/>
            </p:cNvGrpSpPr>
            <p:nvPr/>
          </p:nvGrpSpPr>
          <p:grpSpPr bwMode="auto">
            <a:xfrm rot="-7262781">
              <a:off x="258" y="2831"/>
              <a:ext cx="326" cy="718"/>
              <a:chOff x="4085" y="2497"/>
              <a:chExt cx="326" cy="718"/>
            </a:xfrm>
          </p:grpSpPr>
          <p:sp>
            <p:nvSpPr>
              <p:cNvPr id="17574" name="Oval 141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5" name="Line 142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99" name="Group 143"/>
            <p:cNvGrpSpPr>
              <a:grpSpLocks/>
            </p:cNvGrpSpPr>
            <p:nvPr/>
          </p:nvGrpSpPr>
          <p:grpSpPr bwMode="auto">
            <a:xfrm rot="-7803944">
              <a:off x="328" y="2986"/>
              <a:ext cx="326" cy="718"/>
              <a:chOff x="4085" y="2497"/>
              <a:chExt cx="326" cy="718"/>
            </a:xfrm>
          </p:grpSpPr>
          <p:sp>
            <p:nvSpPr>
              <p:cNvPr id="17572" name="Oval 144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3" name="Line 145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00" name="Group 146"/>
            <p:cNvGrpSpPr>
              <a:grpSpLocks/>
            </p:cNvGrpSpPr>
            <p:nvPr/>
          </p:nvGrpSpPr>
          <p:grpSpPr bwMode="auto">
            <a:xfrm rot="-8082321">
              <a:off x="742" y="3458"/>
              <a:ext cx="326" cy="718"/>
              <a:chOff x="4085" y="2497"/>
              <a:chExt cx="326" cy="718"/>
            </a:xfrm>
          </p:grpSpPr>
          <p:sp>
            <p:nvSpPr>
              <p:cNvPr id="17570" name="Oval 147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1" name="Line 148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01" name="Group 149"/>
            <p:cNvGrpSpPr>
              <a:grpSpLocks/>
            </p:cNvGrpSpPr>
            <p:nvPr/>
          </p:nvGrpSpPr>
          <p:grpSpPr bwMode="auto">
            <a:xfrm rot="-4651011">
              <a:off x="152" y="1866"/>
              <a:ext cx="326" cy="718"/>
              <a:chOff x="4085" y="2497"/>
              <a:chExt cx="326" cy="718"/>
            </a:xfrm>
          </p:grpSpPr>
          <p:sp>
            <p:nvSpPr>
              <p:cNvPr id="17568" name="Oval 150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9" name="Line 151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02" name="Group 152"/>
            <p:cNvGrpSpPr>
              <a:grpSpLocks/>
            </p:cNvGrpSpPr>
            <p:nvPr/>
          </p:nvGrpSpPr>
          <p:grpSpPr bwMode="auto">
            <a:xfrm rot="-4300723">
              <a:off x="194" y="1705"/>
              <a:ext cx="326" cy="718"/>
              <a:chOff x="4078" y="2497"/>
              <a:chExt cx="340" cy="718"/>
            </a:xfrm>
          </p:grpSpPr>
          <p:sp>
            <p:nvSpPr>
              <p:cNvPr id="17566" name="Oval 153"/>
              <p:cNvSpPr>
                <a:spLocks noChangeArrowheads="1"/>
              </p:cNvSpPr>
              <p:nvPr/>
            </p:nvSpPr>
            <p:spPr bwMode="auto">
              <a:xfrm>
                <a:off x="4078" y="2497"/>
                <a:ext cx="340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7" name="Line 154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03" name="Group 155"/>
            <p:cNvGrpSpPr>
              <a:grpSpLocks/>
            </p:cNvGrpSpPr>
            <p:nvPr/>
          </p:nvGrpSpPr>
          <p:grpSpPr bwMode="auto">
            <a:xfrm rot="-4153157">
              <a:off x="264" y="1557"/>
              <a:ext cx="326" cy="718"/>
              <a:chOff x="4085" y="2497"/>
              <a:chExt cx="326" cy="718"/>
            </a:xfrm>
          </p:grpSpPr>
          <p:sp>
            <p:nvSpPr>
              <p:cNvPr id="17564" name="Oval 156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5" name="Line 157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04" name="Group 158"/>
            <p:cNvGrpSpPr>
              <a:grpSpLocks/>
            </p:cNvGrpSpPr>
            <p:nvPr/>
          </p:nvGrpSpPr>
          <p:grpSpPr bwMode="auto">
            <a:xfrm rot="-3311852">
              <a:off x="367" y="1389"/>
              <a:ext cx="326" cy="718"/>
              <a:chOff x="4085" y="2497"/>
              <a:chExt cx="326" cy="718"/>
            </a:xfrm>
          </p:grpSpPr>
          <p:sp>
            <p:nvSpPr>
              <p:cNvPr id="17562" name="Oval 159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3" name="Line 160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05" name="Group 161"/>
            <p:cNvGrpSpPr>
              <a:grpSpLocks/>
            </p:cNvGrpSpPr>
            <p:nvPr/>
          </p:nvGrpSpPr>
          <p:grpSpPr bwMode="auto">
            <a:xfrm rot="-2483365">
              <a:off x="656" y="1105"/>
              <a:ext cx="359" cy="652"/>
              <a:chOff x="4069" y="2530"/>
              <a:chExt cx="359" cy="652"/>
            </a:xfrm>
          </p:grpSpPr>
          <p:sp>
            <p:nvSpPr>
              <p:cNvPr id="17560" name="Oval 162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1" name="Line 163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06" name="Group 164"/>
            <p:cNvGrpSpPr>
              <a:grpSpLocks/>
            </p:cNvGrpSpPr>
            <p:nvPr/>
          </p:nvGrpSpPr>
          <p:grpSpPr bwMode="auto">
            <a:xfrm rot="-3259962">
              <a:off x="541" y="1170"/>
              <a:ext cx="326" cy="718"/>
              <a:chOff x="4085" y="2497"/>
              <a:chExt cx="326" cy="718"/>
            </a:xfrm>
          </p:grpSpPr>
          <p:sp>
            <p:nvSpPr>
              <p:cNvPr id="17558" name="Oval 165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9" name="Line 166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07" name="Group 167"/>
            <p:cNvGrpSpPr>
              <a:grpSpLocks/>
            </p:cNvGrpSpPr>
            <p:nvPr/>
          </p:nvGrpSpPr>
          <p:grpSpPr bwMode="auto">
            <a:xfrm rot="4644052">
              <a:off x="3363" y="1822"/>
              <a:ext cx="326" cy="718"/>
              <a:chOff x="4085" y="2497"/>
              <a:chExt cx="326" cy="718"/>
            </a:xfrm>
          </p:grpSpPr>
          <p:sp>
            <p:nvSpPr>
              <p:cNvPr id="17556" name="Oval 168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7" name="Line 169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08" name="Group 170"/>
            <p:cNvGrpSpPr>
              <a:grpSpLocks/>
            </p:cNvGrpSpPr>
            <p:nvPr/>
          </p:nvGrpSpPr>
          <p:grpSpPr bwMode="auto">
            <a:xfrm rot="5400000">
              <a:off x="3414" y="2318"/>
              <a:ext cx="326" cy="718"/>
              <a:chOff x="4085" y="2497"/>
              <a:chExt cx="326" cy="718"/>
            </a:xfrm>
          </p:grpSpPr>
          <p:sp>
            <p:nvSpPr>
              <p:cNvPr id="17554" name="Oval 171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5" name="Line 172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09" name="Group 173"/>
            <p:cNvGrpSpPr>
              <a:grpSpLocks/>
            </p:cNvGrpSpPr>
            <p:nvPr/>
          </p:nvGrpSpPr>
          <p:grpSpPr bwMode="auto">
            <a:xfrm rot="6128147">
              <a:off x="3385" y="2476"/>
              <a:ext cx="326" cy="718"/>
              <a:chOff x="4085" y="2497"/>
              <a:chExt cx="326" cy="718"/>
            </a:xfrm>
          </p:grpSpPr>
          <p:sp>
            <p:nvSpPr>
              <p:cNvPr id="17552" name="Oval 174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3" name="Line 175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10" name="Group 176"/>
            <p:cNvGrpSpPr>
              <a:grpSpLocks/>
            </p:cNvGrpSpPr>
            <p:nvPr/>
          </p:nvGrpSpPr>
          <p:grpSpPr bwMode="auto">
            <a:xfrm rot="6976386">
              <a:off x="3295" y="2794"/>
              <a:ext cx="326" cy="718"/>
              <a:chOff x="4085" y="2497"/>
              <a:chExt cx="326" cy="718"/>
            </a:xfrm>
          </p:grpSpPr>
          <p:sp>
            <p:nvSpPr>
              <p:cNvPr id="17550" name="Oval 177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1" name="Line 178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11" name="Group 179"/>
            <p:cNvGrpSpPr>
              <a:grpSpLocks/>
            </p:cNvGrpSpPr>
            <p:nvPr/>
          </p:nvGrpSpPr>
          <p:grpSpPr bwMode="auto">
            <a:xfrm rot="7335492">
              <a:off x="3217" y="2972"/>
              <a:ext cx="326" cy="718"/>
              <a:chOff x="4085" y="2497"/>
              <a:chExt cx="326" cy="718"/>
            </a:xfrm>
          </p:grpSpPr>
          <p:sp>
            <p:nvSpPr>
              <p:cNvPr id="17548" name="Oval 180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9" name="Line 181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12" name="Group 182"/>
            <p:cNvGrpSpPr>
              <a:grpSpLocks/>
            </p:cNvGrpSpPr>
            <p:nvPr/>
          </p:nvGrpSpPr>
          <p:grpSpPr bwMode="auto">
            <a:xfrm rot="5400000">
              <a:off x="3401" y="1999"/>
              <a:ext cx="326" cy="718"/>
              <a:chOff x="4085" y="2497"/>
              <a:chExt cx="326" cy="718"/>
            </a:xfrm>
          </p:grpSpPr>
          <p:sp>
            <p:nvSpPr>
              <p:cNvPr id="17546" name="Oval 183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7" name="Line 184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13" name="Group 185"/>
            <p:cNvGrpSpPr>
              <a:grpSpLocks/>
            </p:cNvGrpSpPr>
            <p:nvPr/>
          </p:nvGrpSpPr>
          <p:grpSpPr bwMode="auto">
            <a:xfrm rot="3710213">
              <a:off x="3290" y="1668"/>
              <a:ext cx="326" cy="718"/>
              <a:chOff x="4085" y="2497"/>
              <a:chExt cx="326" cy="718"/>
            </a:xfrm>
          </p:grpSpPr>
          <p:sp>
            <p:nvSpPr>
              <p:cNvPr id="17544" name="Oval 186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5" name="Line 187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14" name="Group 188"/>
            <p:cNvGrpSpPr>
              <a:grpSpLocks/>
            </p:cNvGrpSpPr>
            <p:nvPr/>
          </p:nvGrpSpPr>
          <p:grpSpPr bwMode="auto">
            <a:xfrm rot="3502258">
              <a:off x="3217" y="1533"/>
              <a:ext cx="326" cy="718"/>
              <a:chOff x="4085" y="2497"/>
              <a:chExt cx="326" cy="718"/>
            </a:xfrm>
          </p:grpSpPr>
          <p:sp>
            <p:nvSpPr>
              <p:cNvPr id="17542" name="Oval 189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3" name="Line 190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15" name="Group 191"/>
            <p:cNvGrpSpPr>
              <a:grpSpLocks/>
            </p:cNvGrpSpPr>
            <p:nvPr/>
          </p:nvGrpSpPr>
          <p:grpSpPr bwMode="auto">
            <a:xfrm rot="3681502">
              <a:off x="3150" y="1398"/>
              <a:ext cx="326" cy="718"/>
              <a:chOff x="4085" y="2497"/>
              <a:chExt cx="326" cy="718"/>
            </a:xfrm>
          </p:grpSpPr>
          <p:sp>
            <p:nvSpPr>
              <p:cNvPr id="17540" name="Oval 192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1" name="Line 193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16" name="Group 194"/>
            <p:cNvGrpSpPr>
              <a:grpSpLocks/>
            </p:cNvGrpSpPr>
            <p:nvPr/>
          </p:nvGrpSpPr>
          <p:grpSpPr bwMode="auto">
            <a:xfrm rot="6247118">
              <a:off x="3346" y="2636"/>
              <a:ext cx="326" cy="718"/>
              <a:chOff x="4085" y="2497"/>
              <a:chExt cx="326" cy="718"/>
            </a:xfrm>
          </p:grpSpPr>
          <p:sp>
            <p:nvSpPr>
              <p:cNvPr id="17538" name="Oval 195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9" name="Line 196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17" name="Group 197"/>
            <p:cNvGrpSpPr>
              <a:grpSpLocks/>
            </p:cNvGrpSpPr>
            <p:nvPr/>
          </p:nvGrpSpPr>
          <p:grpSpPr bwMode="auto">
            <a:xfrm rot="7852355">
              <a:off x="3122" y="3127"/>
              <a:ext cx="326" cy="718"/>
              <a:chOff x="4085" y="2497"/>
              <a:chExt cx="326" cy="718"/>
            </a:xfrm>
          </p:grpSpPr>
          <p:sp>
            <p:nvSpPr>
              <p:cNvPr id="17536" name="Oval 198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7" name="Line 199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18" name="Group 200"/>
            <p:cNvGrpSpPr>
              <a:grpSpLocks/>
            </p:cNvGrpSpPr>
            <p:nvPr/>
          </p:nvGrpSpPr>
          <p:grpSpPr bwMode="auto">
            <a:xfrm rot="8554221">
              <a:off x="2752" y="3507"/>
              <a:ext cx="359" cy="652"/>
              <a:chOff x="4069" y="2530"/>
              <a:chExt cx="359" cy="652"/>
            </a:xfrm>
          </p:grpSpPr>
          <p:sp>
            <p:nvSpPr>
              <p:cNvPr id="17534" name="Oval 201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5" name="Line 202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19" name="Group 203"/>
            <p:cNvGrpSpPr>
              <a:grpSpLocks/>
            </p:cNvGrpSpPr>
            <p:nvPr/>
          </p:nvGrpSpPr>
          <p:grpSpPr bwMode="auto">
            <a:xfrm rot="10227089">
              <a:off x="2165" y="3762"/>
              <a:ext cx="359" cy="652"/>
              <a:chOff x="4069" y="2530"/>
              <a:chExt cx="359" cy="652"/>
            </a:xfrm>
          </p:grpSpPr>
          <p:sp>
            <p:nvSpPr>
              <p:cNvPr id="17532" name="Oval 204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3" name="Line 205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20" name="Group 206"/>
            <p:cNvGrpSpPr>
              <a:grpSpLocks/>
            </p:cNvGrpSpPr>
            <p:nvPr/>
          </p:nvGrpSpPr>
          <p:grpSpPr bwMode="auto">
            <a:xfrm rot="-3259962">
              <a:off x="467" y="1257"/>
              <a:ext cx="326" cy="718"/>
              <a:chOff x="4085" y="2497"/>
              <a:chExt cx="326" cy="718"/>
            </a:xfrm>
          </p:grpSpPr>
          <p:sp>
            <p:nvSpPr>
              <p:cNvPr id="17530" name="Oval 207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1" name="Line 208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21" name="Group 209"/>
            <p:cNvGrpSpPr>
              <a:grpSpLocks/>
            </p:cNvGrpSpPr>
            <p:nvPr/>
          </p:nvGrpSpPr>
          <p:grpSpPr bwMode="auto">
            <a:xfrm rot="-7803944">
              <a:off x="437" y="3095"/>
              <a:ext cx="326" cy="718"/>
              <a:chOff x="4085" y="2497"/>
              <a:chExt cx="326" cy="718"/>
            </a:xfrm>
          </p:grpSpPr>
          <p:sp>
            <p:nvSpPr>
              <p:cNvPr id="17528" name="Oval 210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29" name="Line 211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22" name="Group 212"/>
            <p:cNvGrpSpPr>
              <a:grpSpLocks/>
            </p:cNvGrpSpPr>
            <p:nvPr/>
          </p:nvGrpSpPr>
          <p:grpSpPr bwMode="auto">
            <a:xfrm rot="-7803944">
              <a:off x="533" y="3230"/>
              <a:ext cx="326" cy="718"/>
              <a:chOff x="4085" y="2497"/>
              <a:chExt cx="326" cy="718"/>
            </a:xfrm>
          </p:grpSpPr>
          <p:sp>
            <p:nvSpPr>
              <p:cNvPr id="17526" name="Oval 213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27" name="Line 214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23" name="Group 215"/>
            <p:cNvGrpSpPr>
              <a:grpSpLocks/>
            </p:cNvGrpSpPr>
            <p:nvPr/>
          </p:nvGrpSpPr>
          <p:grpSpPr bwMode="auto">
            <a:xfrm rot="-7803944">
              <a:off x="629" y="3352"/>
              <a:ext cx="326" cy="718"/>
              <a:chOff x="4085" y="2497"/>
              <a:chExt cx="326" cy="718"/>
            </a:xfrm>
          </p:grpSpPr>
          <p:sp>
            <p:nvSpPr>
              <p:cNvPr id="17524" name="Oval 216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25" name="Line 217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413" name="Group 247"/>
          <p:cNvGrpSpPr>
            <a:grpSpLocks/>
          </p:cNvGrpSpPr>
          <p:nvPr/>
        </p:nvGrpSpPr>
        <p:grpSpPr bwMode="auto">
          <a:xfrm>
            <a:off x="2057400" y="2516798"/>
            <a:ext cx="2209800" cy="2585488"/>
            <a:chOff x="240" y="556"/>
            <a:chExt cx="2039" cy="2823"/>
          </a:xfrm>
        </p:grpSpPr>
        <p:grpSp>
          <p:nvGrpSpPr>
            <p:cNvPr id="17432" name="Group 218"/>
            <p:cNvGrpSpPr>
              <a:grpSpLocks/>
            </p:cNvGrpSpPr>
            <p:nvPr/>
          </p:nvGrpSpPr>
          <p:grpSpPr bwMode="auto">
            <a:xfrm>
              <a:off x="240" y="556"/>
              <a:ext cx="2039" cy="2823"/>
              <a:chOff x="1574" y="661"/>
              <a:chExt cx="2039" cy="2823"/>
            </a:xfrm>
          </p:grpSpPr>
          <p:sp>
            <p:nvSpPr>
              <p:cNvPr id="17434" name="Oval 219"/>
              <p:cNvSpPr>
                <a:spLocks noChangeArrowheads="1"/>
              </p:cNvSpPr>
              <p:nvPr/>
            </p:nvSpPr>
            <p:spPr bwMode="auto">
              <a:xfrm>
                <a:off x="2024" y="2642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35" name="Oval 220"/>
              <p:cNvSpPr>
                <a:spLocks noChangeArrowheads="1"/>
              </p:cNvSpPr>
              <p:nvPr/>
            </p:nvSpPr>
            <p:spPr bwMode="auto">
              <a:xfrm>
                <a:off x="2439" y="661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36" name="Oval 221"/>
              <p:cNvSpPr>
                <a:spLocks noChangeArrowheads="1"/>
              </p:cNvSpPr>
              <p:nvPr/>
            </p:nvSpPr>
            <p:spPr bwMode="auto">
              <a:xfrm>
                <a:off x="3373" y="1185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37" name="Oval 222"/>
              <p:cNvSpPr>
                <a:spLocks noChangeArrowheads="1"/>
              </p:cNvSpPr>
              <p:nvPr/>
            </p:nvSpPr>
            <p:spPr bwMode="auto">
              <a:xfrm>
                <a:off x="3364" y="2402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38" name="Oval 223"/>
              <p:cNvSpPr>
                <a:spLocks noChangeArrowheads="1"/>
              </p:cNvSpPr>
              <p:nvPr/>
            </p:nvSpPr>
            <p:spPr bwMode="auto">
              <a:xfrm>
                <a:off x="2448" y="2917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39" name="Oval 224"/>
              <p:cNvSpPr>
                <a:spLocks noChangeArrowheads="1"/>
              </p:cNvSpPr>
              <p:nvPr/>
            </p:nvSpPr>
            <p:spPr bwMode="auto">
              <a:xfrm>
                <a:off x="1588" y="2380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0" name="Oval 225"/>
              <p:cNvSpPr>
                <a:spLocks noChangeArrowheads="1"/>
              </p:cNvSpPr>
              <p:nvPr/>
            </p:nvSpPr>
            <p:spPr bwMode="auto">
              <a:xfrm>
                <a:off x="1584" y="1154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1" name="Oval 226"/>
              <p:cNvSpPr>
                <a:spLocks noChangeArrowheads="1"/>
              </p:cNvSpPr>
              <p:nvPr/>
            </p:nvSpPr>
            <p:spPr bwMode="auto">
              <a:xfrm>
                <a:off x="2229" y="2777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2" name="Oval 227"/>
              <p:cNvSpPr>
                <a:spLocks noChangeArrowheads="1"/>
              </p:cNvSpPr>
              <p:nvPr/>
            </p:nvSpPr>
            <p:spPr bwMode="auto">
              <a:xfrm>
                <a:off x="1802" y="2520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3" name="Oval 228"/>
              <p:cNvSpPr>
                <a:spLocks noChangeArrowheads="1"/>
              </p:cNvSpPr>
              <p:nvPr/>
            </p:nvSpPr>
            <p:spPr bwMode="auto">
              <a:xfrm>
                <a:off x="1584" y="2140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4" name="Oval 229"/>
              <p:cNvSpPr>
                <a:spLocks noChangeArrowheads="1"/>
              </p:cNvSpPr>
              <p:nvPr/>
            </p:nvSpPr>
            <p:spPr bwMode="auto">
              <a:xfrm>
                <a:off x="1584" y="1913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5" name="Oval 230"/>
              <p:cNvSpPr>
                <a:spLocks noChangeArrowheads="1"/>
              </p:cNvSpPr>
              <p:nvPr/>
            </p:nvSpPr>
            <p:spPr bwMode="auto">
              <a:xfrm>
                <a:off x="1582" y="1661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6" name="Oval 231"/>
              <p:cNvSpPr>
                <a:spLocks noChangeArrowheads="1"/>
              </p:cNvSpPr>
              <p:nvPr/>
            </p:nvSpPr>
            <p:spPr bwMode="auto">
              <a:xfrm>
                <a:off x="1574" y="1407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7" name="Oval 232"/>
              <p:cNvSpPr>
                <a:spLocks noChangeArrowheads="1"/>
              </p:cNvSpPr>
              <p:nvPr/>
            </p:nvSpPr>
            <p:spPr bwMode="auto">
              <a:xfrm>
                <a:off x="1793" y="1028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8" name="Oval 233"/>
              <p:cNvSpPr>
                <a:spLocks noChangeArrowheads="1"/>
              </p:cNvSpPr>
              <p:nvPr/>
            </p:nvSpPr>
            <p:spPr bwMode="auto">
              <a:xfrm>
                <a:off x="1994" y="914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9" name="Oval 234"/>
              <p:cNvSpPr>
                <a:spLocks noChangeArrowheads="1"/>
              </p:cNvSpPr>
              <p:nvPr/>
            </p:nvSpPr>
            <p:spPr bwMode="auto">
              <a:xfrm>
                <a:off x="2208" y="770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50" name="Oval 235"/>
              <p:cNvSpPr>
                <a:spLocks noChangeArrowheads="1"/>
              </p:cNvSpPr>
              <p:nvPr/>
            </p:nvSpPr>
            <p:spPr bwMode="auto">
              <a:xfrm>
                <a:off x="2636" y="779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51" name="Oval 236"/>
              <p:cNvSpPr>
                <a:spLocks noChangeArrowheads="1"/>
              </p:cNvSpPr>
              <p:nvPr/>
            </p:nvSpPr>
            <p:spPr bwMode="auto">
              <a:xfrm>
                <a:off x="2845" y="884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52" name="Oval 237"/>
              <p:cNvSpPr>
                <a:spLocks noChangeArrowheads="1"/>
              </p:cNvSpPr>
              <p:nvPr/>
            </p:nvSpPr>
            <p:spPr bwMode="auto">
              <a:xfrm>
                <a:off x="3042" y="1006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53" name="Oval 238"/>
              <p:cNvSpPr>
                <a:spLocks noChangeArrowheads="1"/>
              </p:cNvSpPr>
              <p:nvPr/>
            </p:nvSpPr>
            <p:spPr bwMode="auto">
              <a:xfrm>
                <a:off x="3369" y="1420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54" name="Oval 239"/>
              <p:cNvSpPr>
                <a:spLocks noChangeArrowheads="1"/>
              </p:cNvSpPr>
              <p:nvPr/>
            </p:nvSpPr>
            <p:spPr bwMode="auto">
              <a:xfrm>
                <a:off x="3369" y="1660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55" name="Oval 240"/>
              <p:cNvSpPr>
                <a:spLocks noChangeArrowheads="1"/>
              </p:cNvSpPr>
              <p:nvPr/>
            </p:nvSpPr>
            <p:spPr bwMode="auto">
              <a:xfrm>
                <a:off x="3369" y="1900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56" name="Oval 241"/>
              <p:cNvSpPr>
                <a:spLocks noChangeArrowheads="1"/>
              </p:cNvSpPr>
              <p:nvPr/>
            </p:nvSpPr>
            <p:spPr bwMode="auto">
              <a:xfrm>
                <a:off x="3373" y="2153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57" name="Oval 242"/>
              <p:cNvSpPr>
                <a:spLocks noChangeArrowheads="1"/>
              </p:cNvSpPr>
              <p:nvPr/>
            </p:nvSpPr>
            <p:spPr bwMode="auto">
              <a:xfrm>
                <a:off x="3159" y="2520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58" name="Oval 243"/>
              <p:cNvSpPr>
                <a:spLocks noChangeArrowheads="1"/>
              </p:cNvSpPr>
              <p:nvPr/>
            </p:nvSpPr>
            <p:spPr bwMode="auto">
              <a:xfrm>
                <a:off x="2919" y="2655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59" name="Oval 244"/>
              <p:cNvSpPr>
                <a:spLocks noChangeArrowheads="1"/>
              </p:cNvSpPr>
              <p:nvPr/>
            </p:nvSpPr>
            <p:spPr bwMode="auto">
              <a:xfrm>
                <a:off x="2684" y="2790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60" name="Oval 245"/>
              <p:cNvSpPr>
                <a:spLocks noChangeArrowheads="1"/>
              </p:cNvSpPr>
              <p:nvPr/>
            </p:nvSpPr>
            <p:spPr bwMode="auto">
              <a:xfrm>
                <a:off x="3233" y="1116"/>
                <a:ext cx="240" cy="567"/>
              </a:xfrm>
              <a:prstGeom prst="ellipse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433" name="Freeform 246" descr="Small confetti"/>
            <p:cNvSpPr>
              <a:spLocks/>
            </p:cNvSpPr>
            <p:nvPr/>
          </p:nvSpPr>
          <p:spPr bwMode="auto">
            <a:xfrm>
              <a:off x="768" y="1767"/>
              <a:ext cx="768" cy="403"/>
            </a:xfrm>
            <a:custGeom>
              <a:avLst/>
              <a:gdLst>
                <a:gd name="T0" fmla="*/ 116 w 1133"/>
                <a:gd name="T1" fmla="*/ 438 h 522"/>
                <a:gd name="T2" fmla="*/ 198 w 1133"/>
                <a:gd name="T3" fmla="*/ 141 h 522"/>
                <a:gd name="T4" fmla="*/ 322 w 1133"/>
                <a:gd name="T5" fmla="*/ 117 h 522"/>
                <a:gd name="T6" fmla="*/ 373 w 1133"/>
                <a:gd name="T7" fmla="*/ 242 h 522"/>
                <a:gd name="T8" fmla="*/ 399 w 1133"/>
                <a:gd name="T9" fmla="*/ 345 h 522"/>
                <a:gd name="T10" fmla="*/ 477 w 1133"/>
                <a:gd name="T11" fmla="*/ 407 h 522"/>
                <a:gd name="T12" fmla="*/ 606 w 1133"/>
                <a:gd name="T13" fmla="*/ 407 h 522"/>
                <a:gd name="T14" fmla="*/ 688 w 1133"/>
                <a:gd name="T15" fmla="*/ 289 h 522"/>
                <a:gd name="T16" fmla="*/ 724 w 1133"/>
                <a:gd name="T17" fmla="*/ 240 h 522"/>
                <a:gd name="T18" fmla="*/ 761 w 1133"/>
                <a:gd name="T19" fmla="*/ 104 h 522"/>
                <a:gd name="T20" fmla="*/ 679 w 1133"/>
                <a:gd name="T21" fmla="*/ 30 h 522"/>
                <a:gd name="T22" fmla="*/ 580 w 1133"/>
                <a:gd name="T23" fmla="*/ 200 h 522"/>
                <a:gd name="T24" fmla="*/ 552 w 1133"/>
                <a:gd name="T25" fmla="*/ 252 h 522"/>
                <a:gd name="T26" fmla="*/ 515 w 1133"/>
                <a:gd name="T27" fmla="*/ 252 h 522"/>
                <a:gd name="T28" fmla="*/ 477 w 1133"/>
                <a:gd name="T29" fmla="*/ 179 h 522"/>
                <a:gd name="T30" fmla="*/ 451 w 1133"/>
                <a:gd name="T31" fmla="*/ 96 h 522"/>
                <a:gd name="T32" fmla="*/ 348 w 1133"/>
                <a:gd name="T33" fmla="*/ 14 h 522"/>
                <a:gd name="T34" fmla="*/ 193 w 1133"/>
                <a:gd name="T35" fmla="*/ 14 h 522"/>
                <a:gd name="T36" fmla="*/ 134 w 1133"/>
                <a:gd name="T37" fmla="*/ 66 h 522"/>
                <a:gd name="T38" fmla="*/ 98 w 1133"/>
                <a:gd name="T39" fmla="*/ 104 h 522"/>
                <a:gd name="T40" fmla="*/ 39 w 1133"/>
                <a:gd name="T41" fmla="*/ 262 h 522"/>
                <a:gd name="T42" fmla="*/ 13 w 1133"/>
                <a:gd name="T43" fmla="*/ 407 h 522"/>
                <a:gd name="T44" fmla="*/ 116 w 1133"/>
                <a:gd name="T45" fmla="*/ 438 h 5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33"/>
                <a:gd name="T70" fmla="*/ 0 h 522"/>
                <a:gd name="T71" fmla="*/ 1133 w 1133"/>
                <a:gd name="T72" fmla="*/ 522 h 5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33" h="522">
                  <a:moveTo>
                    <a:pt x="171" y="474"/>
                  </a:moveTo>
                  <a:cubicBezTo>
                    <a:pt x="216" y="426"/>
                    <a:pt x="241" y="211"/>
                    <a:pt x="292" y="153"/>
                  </a:cubicBezTo>
                  <a:cubicBezTo>
                    <a:pt x="343" y="95"/>
                    <a:pt x="432" y="109"/>
                    <a:pt x="475" y="127"/>
                  </a:cubicBezTo>
                  <a:cubicBezTo>
                    <a:pt x="518" y="145"/>
                    <a:pt x="532" y="220"/>
                    <a:pt x="551" y="262"/>
                  </a:cubicBezTo>
                  <a:cubicBezTo>
                    <a:pt x="570" y="303"/>
                    <a:pt x="564" y="344"/>
                    <a:pt x="589" y="374"/>
                  </a:cubicBezTo>
                  <a:cubicBezTo>
                    <a:pt x="615" y="404"/>
                    <a:pt x="653" y="430"/>
                    <a:pt x="703" y="441"/>
                  </a:cubicBezTo>
                  <a:cubicBezTo>
                    <a:pt x="754" y="453"/>
                    <a:pt x="842" y="462"/>
                    <a:pt x="894" y="441"/>
                  </a:cubicBezTo>
                  <a:cubicBezTo>
                    <a:pt x="946" y="420"/>
                    <a:pt x="986" y="343"/>
                    <a:pt x="1015" y="313"/>
                  </a:cubicBezTo>
                  <a:cubicBezTo>
                    <a:pt x="1044" y="283"/>
                    <a:pt x="1050" y="293"/>
                    <a:pt x="1068" y="260"/>
                  </a:cubicBezTo>
                  <a:cubicBezTo>
                    <a:pt x="1086" y="227"/>
                    <a:pt x="1133" y="151"/>
                    <a:pt x="1122" y="113"/>
                  </a:cubicBezTo>
                  <a:cubicBezTo>
                    <a:pt x="1111" y="75"/>
                    <a:pt x="1046" y="15"/>
                    <a:pt x="1002" y="32"/>
                  </a:cubicBezTo>
                  <a:cubicBezTo>
                    <a:pt x="958" y="49"/>
                    <a:pt x="887" y="177"/>
                    <a:pt x="856" y="217"/>
                  </a:cubicBezTo>
                  <a:cubicBezTo>
                    <a:pt x="825" y="257"/>
                    <a:pt x="830" y="264"/>
                    <a:pt x="814" y="273"/>
                  </a:cubicBezTo>
                  <a:cubicBezTo>
                    <a:pt x="798" y="282"/>
                    <a:pt x="778" y="286"/>
                    <a:pt x="760" y="273"/>
                  </a:cubicBezTo>
                  <a:cubicBezTo>
                    <a:pt x="742" y="260"/>
                    <a:pt x="719" y="222"/>
                    <a:pt x="703" y="194"/>
                  </a:cubicBezTo>
                  <a:cubicBezTo>
                    <a:pt x="687" y="166"/>
                    <a:pt x="697" y="134"/>
                    <a:pt x="665" y="104"/>
                  </a:cubicBezTo>
                  <a:cubicBezTo>
                    <a:pt x="634" y="74"/>
                    <a:pt x="577" y="30"/>
                    <a:pt x="513" y="15"/>
                  </a:cubicBezTo>
                  <a:cubicBezTo>
                    <a:pt x="450" y="0"/>
                    <a:pt x="337" y="6"/>
                    <a:pt x="285" y="15"/>
                  </a:cubicBezTo>
                  <a:cubicBezTo>
                    <a:pt x="233" y="24"/>
                    <a:pt x="221" y="56"/>
                    <a:pt x="198" y="72"/>
                  </a:cubicBezTo>
                  <a:cubicBezTo>
                    <a:pt x="175" y="88"/>
                    <a:pt x="167" y="78"/>
                    <a:pt x="144" y="113"/>
                  </a:cubicBezTo>
                  <a:cubicBezTo>
                    <a:pt x="121" y="148"/>
                    <a:pt x="78" y="229"/>
                    <a:pt x="57" y="284"/>
                  </a:cubicBezTo>
                  <a:cubicBezTo>
                    <a:pt x="36" y="339"/>
                    <a:pt x="0" y="409"/>
                    <a:pt x="19" y="441"/>
                  </a:cubicBezTo>
                  <a:cubicBezTo>
                    <a:pt x="38" y="473"/>
                    <a:pt x="126" y="522"/>
                    <a:pt x="171" y="474"/>
                  </a:cubicBezTo>
                  <a:close/>
                </a:path>
              </a:pathLst>
            </a:custGeom>
            <a:pattFill prst="smConfetti">
              <a:fgClr>
                <a:srgbClr val="FFFFCC"/>
              </a:fgClr>
              <a:bgClr>
                <a:schemeClr val="bg2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414" name="Text Box 248"/>
          <p:cNvSpPr txBox="1">
            <a:spLocks noChangeArrowheads="1"/>
          </p:cNvSpPr>
          <p:nvPr/>
        </p:nvSpPr>
        <p:spPr bwMode="auto">
          <a:xfrm>
            <a:off x="4648200" y="1905001"/>
            <a:ext cx="1905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3000">
                <a:solidFill>
                  <a:srgbClr val="0000E4"/>
                </a:solidFill>
                <a:latin typeface="Times New Roman" panose="02020603050405020304" pitchFamily="18" charset="0"/>
              </a:rPr>
              <a:t>Capsôme</a:t>
            </a:r>
          </a:p>
        </p:txBody>
      </p:sp>
      <p:sp>
        <p:nvSpPr>
          <p:cNvPr id="17415" name="Text Box 249"/>
          <p:cNvSpPr txBox="1">
            <a:spLocks noChangeArrowheads="1"/>
          </p:cNvSpPr>
          <p:nvPr/>
        </p:nvSpPr>
        <p:spPr bwMode="auto">
          <a:xfrm>
            <a:off x="4419600" y="3429001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3000">
                <a:solidFill>
                  <a:srgbClr val="0000E4"/>
                </a:solidFill>
                <a:latin typeface="Times New Roman" panose="02020603050405020304" pitchFamily="18" charset="0"/>
              </a:rPr>
              <a:t>Axit nuclêic</a:t>
            </a:r>
          </a:p>
        </p:txBody>
      </p:sp>
      <p:sp>
        <p:nvSpPr>
          <p:cNvPr id="17416" name="Text Box 250"/>
          <p:cNvSpPr txBox="1">
            <a:spLocks noChangeArrowheads="1"/>
          </p:cNvSpPr>
          <p:nvPr/>
        </p:nvSpPr>
        <p:spPr bwMode="auto">
          <a:xfrm>
            <a:off x="4495800" y="4267201"/>
            <a:ext cx="1905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3000">
                <a:solidFill>
                  <a:srgbClr val="0000E4"/>
                </a:solidFill>
                <a:latin typeface="Times New Roman" panose="02020603050405020304" pitchFamily="18" charset="0"/>
              </a:rPr>
              <a:t>Capsit</a:t>
            </a:r>
          </a:p>
        </p:txBody>
      </p:sp>
      <p:sp>
        <p:nvSpPr>
          <p:cNvPr id="17417" name="Text Box 251"/>
          <p:cNvSpPr txBox="1">
            <a:spLocks noChangeArrowheads="1"/>
          </p:cNvSpPr>
          <p:nvPr/>
        </p:nvSpPr>
        <p:spPr bwMode="auto">
          <a:xfrm>
            <a:off x="8001000" y="17526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</a:rPr>
              <a:t>Vỏ ngoài</a:t>
            </a:r>
          </a:p>
        </p:txBody>
      </p:sp>
      <p:sp>
        <p:nvSpPr>
          <p:cNvPr id="17418" name="Text Box 252"/>
          <p:cNvSpPr txBox="1">
            <a:spLocks noChangeArrowheads="1"/>
          </p:cNvSpPr>
          <p:nvPr/>
        </p:nvSpPr>
        <p:spPr bwMode="auto">
          <a:xfrm>
            <a:off x="9448800" y="35814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</a:rPr>
              <a:t>Gai</a:t>
            </a:r>
          </a:p>
        </p:txBody>
      </p:sp>
      <p:sp>
        <p:nvSpPr>
          <p:cNvPr id="17419" name="Line 254"/>
          <p:cNvSpPr>
            <a:spLocks noChangeShapeType="1"/>
          </p:cNvSpPr>
          <p:nvPr/>
        </p:nvSpPr>
        <p:spPr bwMode="auto">
          <a:xfrm flipH="1">
            <a:off x="4114800" y="2362200"/>
            <a:ext cx="1295400" cy="8382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255"/>
          <p:cNvSpPr>
            <a:spLocks noChangeShapeType="1"/>
          </p:cNvSpPr>
          <p:nvPr/>
        </p:nvSpPr>
        <p:spPr bwMode="auto">
          <a:xfrm>
            <a:off x="5486400" y="2362200"/>
            <a:ext cx="1905000" cy="9144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256"/>
          <p:cNvSpPr>
            <a:spLocks noChangeShapeType="1"/>
          </p:cNvSpPr>
          <p:nvPr/>
        </p:nvSpPr>
        <p:spPr bwMode="auto">
          <a:xfrm flipH="1">
            <a:off x="3505200" y="3733800"/>
            <a:ext cx="10668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257"/>
          <p:cNvSpPr>
            <a:spLocks noChangeShapeType="1"/>
          </p:cNvSpPr>
          <p:nvPr/>
        </p:nvSpPr>
        <p:spPr bwMode="auto">
          <a:xfrm>
            <a:off x="6553200" y="3810000"/>
            <a:ext cx="12954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258"/>
          <p:cNvSpPr>
            <a:spLocks noChangeShapeType="1"/>
          </p:cNvSpPr>
          <p:nvPr/>
        </p:nvSpPr>
        <p:spPr bwMode="auto">
          <a:xfrm flipH="1" flipV="1">
            <a:off x="3962400" y="4572000"/>
            <a:ext cx="990600" cy="762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259"/>
          <p:cNvSpPr>
            <a:spLocks noChangeShapeType="1"/>
          </p:cNvSpPr>
          <p:nvPr/>
        </p:nvSpPr>
        <p:spPr bwMode="auto">
          <a:xfrm flipV="1">
            <a:off x="6248400" y="4419600"/>
            <a:ext cx="1295400" cy="1524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260"/>
          <p:cNvSpPr>
            <a:spLocks noChangeShapeType="1"/>
          </p:cNvSpPr>
          <p:nvPr/>
        </p:nvSpPr>
        <p:spPr bwMode="auto">
          <a:xfrm flipH="1">
            <a:off x="8305800" y="2286000"/>
            <a:ext cx="5334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261"/>
          <p:cNvSpPr>
            <a:spLocks noChangeShapeType="1"/>
          </p:cNvSpPr>
          <p:nvPr/>
        </p:nvSpPr>
        <p:spPr bwMode="auto">
          <a:xfrm flipH="1">
            <a:off x="9067800" y="3962400"/>
            <a:ext cx="533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70" name="AutoShape 262"/>
          <p:cNvSpPr>
            <a:spLocks noChangeArrowheads="1"/>
          </p:cNvSpPr>
          <p:nvPr/>
        </p:nvSpPr>
        <p:spPr bwMode="auto">
          <a:xfrm>
            <a:off x="1981200" y="5334000"/>
            <a:ext cx="2667000" cy="6096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Virut trần</a:t>
            </a:r>
          </a:p>
        </p:txBody>
      </p:sp>
      <p:sp>
        <p:nvSpPr>
          <p:cNvPr id="17671" name="AutoShape 263"/>
          <p:cNvSpPr>
            <a:spLocks noChangeArrowheads="1"/>
          </p:cNvSpPr>
          <p:nvPr/>
        </p:nvSpPr>
        <p:spPr bwMode="auto">
          <a:xfrm>
            <a:off x="6248400" y="5334000"/>
            <a:ext cx="3657600" cy="6096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Virut có vỏ ngoài</a:t>
            </a:r>
          </a:p>
        </p:txBody>
      </p:sp>
      <p:sp>
        <p:nvSpPr>
          <p:cNvPr id="17672" name="AutoShape 264"/>
          <p:cNvSpPr>
            <a:spLocks noChangeArrowheads="1"/>
          </p:cNvSpPr>
          <p:nvPr/>
        </p:nvSpPr>
        <p:spPr bwMode="auto">
          <a:xfrm>
            <a:off x="2362200" y="5334000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311B83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7674" name="AutoShape 266"/>
          <p:cNvSpPr>
            <a:spLocks noChangeArrowheads="1"/>
          </p:cNvSpPr>
          <p:nvPr/>
        </p:nvSpPr>
        <p:spPr bwMode="auto">
          <a:xfrm>
            <a:off x="7162800" y="53340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311B83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7675" name="Text Box 267"/>
          <p:cNvSpPr txBox="1">
            <a:spLocks noChangeArrowheads="1"/>
          </p:cNvSpPr>
          <p:nvPr/>
        </p:nvSpPr>
        <p:spPr bwMode="auto">
          <a:xfrm>
            <a:off x="1905000" y="7620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i="1">
                <a:solidFill>
                  <a:srgbClr val="311B83"/>
                </a:solidFill>
                <a:latin typeface="Times New Roman" panose="02020603050405020304" pitchFamily="18" charset="0"/>
              </a:rPr>
              <a:t>Dựa vào hình trên cho biết, virus trần và virus có vỏ ngoài khác nhau ở điểm nào ?</a:t>
            </a:r>
            <a:r>
              <a:rPr lang="en-US" i="1">
                <a:solidFill>
                  <a:srgbClr val="311B83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0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7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7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70" grpId="0" animBg="1"/>
      <p:bldP spid="17671" grpId="0" animBg="1"/>
      <p:bldP spid="17672" grpId="0" animBg="1"/>
      <p:bldP spid="17674" grpId="0" animBg="1"/>
      <p:bldP spid="176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8D7F79-AB3A-47E4-89B2-10C64BB8323C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sz="1400"/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3456374" y="1931181"/>
            <a:ext cx="2924290" cy="2995638"/>
            <a:chOff x="-103" y="706"/>
            <a:chExt cx="4040" cy="3759"/>
          </a:xfrm>
        </p:grpSpPr>
        <p:sp>
          <p:nvSpPr>
            <p:cNvPr id="18455" name="Oval 5"/>
            <p:cNvSpPr>
              <a:spLocks noChangeArrowheads="1"/>
            </p:cNvSpPr>
            <p:nvPr/>
          </p:nvSpPr>
          <p:spPr bwMode="auto">
            <a:xfrm>
              <a:off x="310" y="2253"/>
              <a:ext cx="3216" cy="65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8456" name="Oval 6"/>
            <p:cNvSpPr>
              <a:spLocks noChangeArrowheads="1"/>
            </p:cNvSpPr>
            <p:nvPr/>
          </p:nvSpPr>
          <p:spPr bwMode="auto">
            <a:xfrm>
              <a:off x="528" y="2266"/>
              <a:ext cx="2784" cy="6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18457" name="Group 7"/>
            <p:cNvGrpSpPr>
              <a:grpSpLocks/>
            </p:cNvGrpSpPr>
            <p:nvPr/>
          </p:nvGrpSpPr>
          <p:grpSpPr bwMode="auto">
            <a:xfrm>
              <a:off x="1001" y="1226"/>
              <a:ext cx="1865" cy="2750"/>
              <a:chOff x="953" y="1226"/>
              <a:chExt cx="1865" cy="2750"/>
            </a:xfrm>
          </p:grpSpPr>
          <p:grpSp>
            <p:nvGrpSpPr>
              <p:cNvPr id="18638" name="Group 8"/>
              <p:cNvGrpSpPr>
                <a:grpSpLocks/>
              </p:cNvGrpSpPr>
              <p:nvPr/>
            </p:nvGrpSpPr>
            <p:grpSpPr bwMode="auto">
              <a:xfrm>
                <a:off x="953" y="1226"/>
                <a:ext cx="1865" cy="2750"/>
                <a:chOff x="1480" y="595"/>
                <a:chExt cx="2228" cy="2957"/>
              </a:xfrm>
            </p:grpSpPr>
            <p:sp>
              <p:nvSpPr>
                <p:cNvPr id="18640" name="Oval 9"/>
                <p:cNvSpPr>
                  <a:spLocks noChangeArrowheads="1"/>
                </p:cNvSpPr>
                <p:nvPr/>
              </p:nvSpPr>
              <p:spPr bwMode="auto">
                <a:xfrm>
                  <a:off x="1930" y="2576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41" name="Oval 10"/>
                <p:cNvSpPr>
                  <a:spLocks noChangeArrowheads="1"/>
                </p:cNvSpPr>
                <p:nvPr/>
              </p:nvSpPr>
              <p:spPr bwMode="auto">
                <a:xfrm>
                  <a:off x="2345" y="595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42" name="Oval 11"/>
                <p:cNvSpPr>
                  <a:spLocks noChangeArrowheads="1"/>
                </p:cNvSpPr>
                <p:nvPr/>
              </p:nvSpPr>
              <p:spPr bwMode="auto">
                <a:xfrm>
                  <a:off x="3279" y="1119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43" name="Oval 12"/>
                <p:cNvSpPr>
                  <a:spLocks noChangeArrowheads="1"/>
                </p:cNvSpPr>
                <p:nvPr/>
              </p:nvSpPr>
              <p:spPr bwMode="auto">
                <a:xfrm>
                  <a:off x="3269" y="2336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44" name="Oval 13"/>
                <p:cNvSpPr>
                  <a:spLocks noChangeArrowheads="1"/>
                </p:cNvSpPr>
                <p:nvPr/>
              </p:nvSpPr>
              <p:spPr bwMode="auto">
                <a:xfrm>
                  <a:off x="2353" y="2851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45" name="Oval 14"/>
                <p:cNvSpPr>
                  <a:spLocks noChangeArrowheads="1"/>
                </p:cNvSpPr>
                <p:nvPr/>
              </p:nvSpPr>
              <p:spPr bwMode="auto">
                <a:xfrm>
                  <a:off x="1493" y="231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46" name="Oval 15"/>
                <p:cNvSpPr>
                  <a:spLocks noChangeArrowheads="1"/>
                </p:cNvSpPr>
                <p:nvPr/>
              </p:nvSpPr>
              <p:spPr bwMode="auto">
                <a:xfrm>
                  <a:off x="1490" y="1088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47" name="Oval 16"/>
                <p:cNvSpPr>
                  <a:spLocks noChangeArrowheads="1"/>
                </p:cNvSpPr>
                <p:nvPr/>
              </p:nvSpPr>
              <p:spPr bwMode="auto">
                <a:xfrm>
                  <a:off x="2135" y="2711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48" name="Oval 17"/>
                <p:cNvSpPr>
                  <a:spLocks noChangeArrowheads="1"/>
                </p:cNvSpPr>
                <p:nvPr/>
              </p:nvSpPr>
              <p:spPr bwMode="auto">
                <a:xfrm>
                  <a:off x="1708" y="245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49" name="Oval 18"/>
                <p:cNvSpPr>
                  <a:spLocks noChangeArrowheads="1"/>
                </p:cNvSpPr>
                <p:nvPr/>
              </p:nvSpPr>
              <p:spPr bwMode="auto">
                <a:xfrm>
                  <a:off x="1490" y="207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50" name="Oval 19"/>
                <p:cNvSpPr>
                  <a:spLocks noChangeArrowheads="1"/>
                </p:cNvSpPr>
                <p:nvPr/>
              </p:nvSpPr>
              <p:spPr bwMode="auto">
                <a:xfrm>
                  <a:off x="1490" y="1847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51" name="Oval 20"/>
                <p:cNvSpPr>
                  <a:spLocks noChangeArrowheads="1"/>
                </p:cNvSpPr>
                <p:nvPr/>
              </p:nvSpPr>
              <p:spPr bwMode="auto">
                <a:xfrm>
                  <a:off x="1488" y="1595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52" name="Oval 21"/>
                <p:cNvSpPr>
                  <a:spLocks noChangeArrowheads="1"/>
                </p:cNvSpPr>
                <p:nvPr/>
              </p:nvSpPr>
              <p:spPr bwMode="auto">
                <a:xfrm>
                  <a:off x="1480" y="1341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53" name="Oval 22"/>
                <p:cNvSpPr>
                  <a:spLocks noChangeArrowheads="1"/>
                </p:cNvSpPr>
                <p:nvPr/>
              </p:nvSpPr>
              <p:spPr bwMode="auto">
                <a:xfrm>
                  <a:off x="1699" y="962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54" name="Oval 23"/>
                <p:cNvSpPr>
                  <a:spLocks noChangeArrowheads="1"/>
                </p:cNvSpPr>
                <p:nvPr/>
              </p:nvSpPr>
              <p:spPr bwMode="auto">
                <a:xfrm>
                  <a:off x="1900" y="848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55" name="Oval 24"/>
                <p:cNvSpPr>
                  <a:spLocks noChangeArrowheads="1"/>
                </p:cNvSpPr>
                <p:nvPr/>
              </p:nvSpPr>
              <p:spPr bwMode="auto">
                <a:xfrm>
                  <a:off x="2114" y="70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56" name="Oval 25"/>
                <p:cNvSpPr>
                  <a:spLocks noChangeArrowheads="1"/>
                </p:cNvSpPr>
                <p:nvPr/>
              </p:nvSpPr>
              <p:spPr bwMode="auto">
                <a:xfrm>
                  <a:off x="2542" y="713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57" name="Oval 26"/>
                <p:cNvSpPr>
                  <a:spLocks noChangeArrowheads="1"/>
                </p:cNvSpPr>
                <p:nvPr/>
              </p:nvSpPr>
              <p:spPr bwMode="auto">
                <a:xfrm>
                  <a:off x="2751" y="818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58" name="Oval 27"/>
                <p:cNvSpPr>
                  <a:spLocks noChangeArrowheads="1"/>
                </p:cNvSpPr>
                <p:nvPr/>
              </p:nvSpPr>
              <p:spPr bwMode="auto">
                <a:xfrm>
                  <a:off x="2948" y="940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" name="Oval 28"/>
                <p:cNvSpPr>
                  <a:spLocks noChangeArrowheads="1"/>
                </p:cNvSpPr>
                <p:nvPr/>
              </p:nvSpPr>
              <p:spPr bwMode="auto">
                <a:xfrm>
                  <a:off x="3275" y="135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" name="Oval 29"/>
                <p:cNvSpPr>
                  <a:spLocks noChangeArrowheads="1"/>
                </p:cNvSpPr>
                <p:nvPr/>
              </p:nvSpPr>
              <p:spPr bwMode="auto">
                <a:xfrm>
                  <a:off x="3275" y="159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" name="Oval 30"/>
                <p:cNvSpPr>
                  <a:spLocks noChangeArrowheads="1"/>
                </p:cNvSpPr>
                <p:nvPr/>
              </p:nvSpPr>
              <p:spPr bwMode="auto">
                <a:xfrm>
                  <a:off x="3275" y="183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62" name="Oval 31"/>
                <p:cNvSpPr>
                  <a:spLocks noChangeArrowheads="1"/>
                </p:cNvSpPr>
                <p:nvPr/>
              </p:nvSpPr>
              <p:spPr bwMode="auto">
                <a:xfrm>
                  <a:off x="3279" y="2087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" name="Oval 32"/>
                <p:cNvSpPr>
                  <a:spLocks noChangeArrowheads="1"/>
                </p:cNvSpPr>
                <p:nvPr/>
              </p:nvSpPr>
              <p:spPr bwMode="auto">
                <a:xfrm>
                  <a:off x="3065" y="245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" name="Oval 33"/>
                <p:cNvSpPr>
                  <a:spLocks noChangeArrowheads="1"/>
                </p:cNvSpPr>
                <p:nvPr/>
              </p:nvSpPr>
              <p:spPr bwMode="auto">
                <a:xfrm>
                  <a:off x="2825" y="2589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" name="Oval 34"/>
                <p:cNvSpPr>
                  <a:spLocks noChangeArrowheads="1"/>
                </p:cNvSpPr>
                <p:nvPr/>
              </p:nvSpPr>
              <p:spPr bwMode="auto">
                <a:xfrm>
                  <a:off x="2590" y="2724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" name="Oval 35"/>
                <p:cNvSpPr>
                  <a:spLocks noChangeArrowheads="1"/>
                </p:cNvSpPr>
                <p:nvPr/>
              </p:nvSpPr>
              <p:spPr bwMode="auto">
                <a:xfrm>
                  <a:off x="3139" y="1050"/>
                  <a:ext cx="429" cy="70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639" name="Freeform 36" descr="Walnut"/>
              <p:cNvSpPr>
                <a:spLocks/>
              </p:cNvSpPr>
              <p:nvPr/>
            </p:nvSpPr>
            <p:spPr bwMode="auto">
              <a:xfrm rot="16521477">
                <a:off x="1566" y="2323"/>
                <a:ext cx="643" cy="510"/>
              </a:xfrm>
              <a:custGeom>
                <a:avLst/>
                <a:gdLst>
                  <a:gd name="T0" fmla="*/ 97 w 643"/>
                  <a:gd name="T1" fmla="*/ 407 h 448"/>
                  <a:gd name="T2" fmla="*/ 166 w 643"/>
                  <a:gd name="T3" fmla="*/ 131 h 448"/>
                  <a:gd name="T4" fmla="*/ 270 w 643"/>
                  <a:gd name="T5" fmla="*/ 109 h 448"/>
                  <a:gd name="T6" fmla="*/ 313 w 643"/>
                  <a:gd name="T7" fmla="*/ 225 h 448"/>
                  <a:gd name="T8" fmla="*/ 334 w 643"/>
                  <a:gd name="T9" fmla="*/ 321 h 448"/>
                  <a:gd name="T10" fmla="*/ 399 w 643"/>
                  <a:gd name="T11" fmla="*/ 378 h 448"/>
                  <a:gd name="T12" fmla="*/ 507 w 643"/>
                  <a:gd name="T13" fmla="*/ 378 h 448"/>
                  <a:gd name="T14" fmla="*/ 576 w 643"/>
                  <a:gd name="T15" fmla="*/ 269 h 448"/>
                  <a:gd name="T16" fmla="*/ 606 w 643"/>
                  <a:gd name="T17" fmla="*/ 223 h 448"/>
                  <a:gd name="T18" fmla="*/ 637 w 643"/>
                  <a:gd name="T19" fmla="*/ 97 h 448"/>
                  <a:gd name="T20" fmla="*/ 569 w 643"/>
                  <a:gd name="T21" fmla="*/ 27 h 448"/>
                  <a:gd name="T22" fmla="*/ 486 w 643"/>
                  <a:gd name="T23" fmla="*/ 186 h 448"/>
                  <a:gd name="T24" fmla="*/ 462 w 643"/>
                  <a:gd name="T25" fmla="*/ 234 h 448"/>
                  <a:gd name="T26" fmla="*/ 431 w 643"/>
                  <a:gd name="T27" fmla="*/ 234 h 448"/>
                  <a:gd name="T28" fmla="*/ 399 w 643"/>
                  <a:gd name="T29" fmla="*/ 166 h 448"/>
                  <a:gd name="T30" fmla="*/ 377 w 643"/>
                  <a:gd name="T31" fmla="*/ 89 h 448"/>
                  <a:gd name="T32" fmla="*/ 291 w 643"/>
                  <a:gd name="T33" fmla="*/ 13 h 448"/>
                  <a:gd name="T34" fmla="*/ 162 w 643"/>
                  <a:gd name="T35" fmla="*/ 13 h 448"/>
                  <a:gd name="T36" fmla="*/ 112 w 643"/>
                  <a:gd name="T37" fmla="*/ 62 h 448"/>
                  <a:gd name="T38" fmla="*/ 50 w 643"/>
                  <a:gd name="T39" fmla="*/ 181 h 448"/>
                  <a:gd name="T40" fmla="*/ 32 w 643"/>
                  <a:gd name="T41" fmla="*/ 244 h 448"/>
                  <a:gd name="T42" fmla="*/ 11 w 643"/>
                  <a:gd name="T43" fmla="*/ 378 h 448"/>
                  <a:gd name="T44" fmla="*/ 97 w 643"/>
                  <a:gd name="T45" fmla="*/ 407 h 4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43"/>
                  <a:gd name="T70" fmla="*/ 0 h 448"/>
                  <a:gd name="T71" fmla="*/ 643 w 643"/>
                  <a:gd name="T72" fmla="*/ 448 h 44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43" h="448">
                    <a:moveTo>
                      <a:pt x="97" y="407"/>
                    </a:moveTo>
                    <a:cubicBezTo>
                      <a:pt x="123" y="366"/>
                      <a:pt x="137" y="181"/>
                      <a:pt x="166" y="131"/>
                    </a:cubicBezTo>
                    <a:cubicBezTo>
                      <a:pt x="195" y="82"/>
                      <a:pt x="245" y="94"/>
                      <a:pt x="270" y="109"/>
                    </a:cubicBezTo>
                    <a:cubicBezTo>
                      <a:pt x="294" y="124"/>
                      <a:pt x="302" y="189"/>
                      <a:pt x="313" y="225"/>
                    </a:cubicBezTo>
                    <a:cubicBezTo>
                      <a:pt x="323" y="260"/>
                      <a:pt x="320" y="295"/>
                      <a:pt x="334" y="321"/>
                    </a:cubicBezTo>
                    <a:cubicBezTo>
                      <a:pt x="349" y="347"/>
                      <a:pt x="371" y="369"/>
                      <a:pt x="399" y="378"/>
                    </a:cubicBezTo>
                    <a:cubicBezTo>
                      <a:pt x="428" y="389"/>
                      <a:pt x="478" y="397"/>
                      <a:pt x="507" y="378"/>
                    </a:cubicBezTo>
                    <a:cubicBezTo>
                      <a:pt x="537" y="360"/>
                      <a:pt x="560" y="294"/>
                      <a:pt x="576" y="269"/>
                    </a:cubicBezTo>
                    <a:cubicBezTo>
                      <a:pt x="592" y="243"/>
                      <a:pt x="596" y="251"/>
                      <a:pt x="606" y="223"/>
                    </a:cubicBezTo>
                    <a:cubicBezTo>
                      <a:pt x="616" y="195"/>
                      <a:pt x="643" y="130"/>
                      <a:pt x="637" y="97"/>
                    </a:cubicBezTo>
                    <a:cubicBezTo>
                      <a:pt x="631" y="64"/>
                      <a:pt x="594" y="13"/>
                      <a:pt x="569" y="27"/>
                    </a:cubicBezTo>
                    <a:cubicBezTo>
                      <a:pt x="544" y="42"/>
                      <a:pt x="503" y="152"/>
                      <a:pt x="486" y="186"/>
                    </a:cubicBezTo>
                    <a:cubicBezTo>
                      <a:pt x="468" y="221"/>
                      <a:pt x="471" y="227"/>
                      <a:pt x="462" y="234"/>
                    </a:cubicBezTo>
                    <a:cubicBezTo>
                      <a:pt x="453" y="242"/>
                      <a:pt x="442" y="245"/>
                      <a:pt x="431" y="234"/>
                    </a:cubicBezTo>
                    <a:cubicBezTo>
                      <a:pt x="421" y="223"/>
                      <a:pt x="408" y="191"/>
                      <a:pt x="399" y="166"/>
                    </a:cubicBezTo>
                    <a:cubicBezTo>
                      <a:pt x="390" y="142"/>
                      <a:pt x="396" y="115"/>
                      <a:pt x="377" y="89"/>
                    </a:cubicBezTo>
                    <a:cubicBezTo>
                      <a:pt x="360" y="64"/>
                      <a:pt x="327" y="26"/>
                      <a:pt x="291" y="13"/>
                    </a:cubicBezTo>
                    <a:cubicBezTo>
                      <a:pt x="255" y="0"/>
                      <a:pt x="191" y="5"/>
                      <a:pt x="162" y="13"/>
                    </a:cubicBezTo>
                    <a:cubicBezTo>
                      <a:pt x="132" y="21"/>
                      <a:pt x="131" y="34"/>
                      <a:pt x="112" y="62"/>
                    </a:cubicBezTo>
                    <a:cubicBezTo>
                      <a:pt x="93" y="90"/>
                      <a:pt x="63" y="151"/>
                      <a:pt x="50" y="181"/>
                    </a:cubicBezTo>
                    <a:cubicBezTo>
                      <a:pt x="37" y="211"/>
                      <a:pt x="38" y="211"/>
                      <a:pt x="32" y="244"/>
                    </a:cubicBezTo>
                    <a:cubicBezTo>
                      <a:pt x="26" y="277"/>
                      <a:pt x="0" y="351"/>
                      <a:pt x="11" y="378"/>
                    </a:cubicBezTo>
                    <a:cubicBezTo>
                      <a:pt x="22" y="406"/>
                      <a:pt x="72" y="448"/>
                      <a:pt x="97" y="407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58" name="Group 37"/>
            <p:cNvGrpSpPr>
              <a:grpSpLocks/>
            </p:cNvGrpSpPr>
            <p:nvPr/>
          </p:nvGrpSpPr>
          <p:grpSpPr bwMode="auto">
            <a:xfrm>
              <a:off x="1669" y="706"/>
              <a:ext cx="359" cy="652"/>
              <a:chOff x="4069" y="2530"/>
              <a:chExt cx="359" cy="652"/>
            </a:xfrm>
          </p:grpSpPr>
          <p:sp>
            <p:nvSpPr>
              <p:cNvPr id="18636" name="Oval 38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37" name="Line 39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59" name="Group 40"/>
            <p:cNvGrpSpPr>
              <a:grpSpLocks/>
            </p:cNvGrpSpPr>
            <p:nvPr/>
          </p:nvGrpSpPr>
          <p:grpSpPr bwMode="auto">
            <a:xfrm rot="-874705">
              <a:off x="1480" y="735"/>
              <a:ext cx="359" cy="652"/>
              <a:chOff x="4069" y="2530"/>
              <a:chExt cx="359" cy="652"/>
            </a:xfrm>
          </p:grpSpPr>
          <p:sp>
            <p:nvSpPr>
              <p:cNvPr id="18634" name="Oval 41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35" name="Line 42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60" name="Group 43"/>
            <p:cNvGrpSpPr>
              <a:grpSpLocks/>
            </p:cNvGrpSpPr>
            <p:nvPr/>
          </p:nvGrpSpPr>
          <p:grpSpPr bwMode="auto">
            <a:xfrm rot="-1503411">
              <a:off x="1299" y="788"/>
              <a:ext cx="359" cy="652"/>
              <a:chOff x="4069" y="2530"/>
              <a:chExt cx="359" cy="652"/>
            </a:xfrm>
          </p:grpSpPr>
          <p:sp>
            <p:nvSpPr>
              <p:cNvPr id="18632" name="Oval 44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33" name="Line 45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61" name="Group 46"/>
            <p:cNvGrpSpPr>
              <a:grpSpLocks/>
            </p:cNvGrpSpPr>
            <p:nvPr/>
          </p:nvGrpSpPr>
          <p:grpSpPr bwMode="auto">
            <a:xfrm>
              <a:off x="1835" y="706"/>
              <a:ext cx="359" cy="652"/>
              <a:chOff x="4069" y="2530"/>
              <a:chExt cx="359" cy="652"/>
            </a:xfrm>
          </p:grpSpPr>
          <p:sp>
            <p:nvSpPr>
              <p:cNvPr id="18630" name="Oval 47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31" name="Line 48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62" name="Group 49"/>
            <p:cNvGrpSpPr>
              <a:grpSpLocks/>
            </p:cNvGrpSpPr>
            <p:nvPr/>
          </p:nvGrpSpPr>
          <p:grpSpPr bwMode="auto">
            <a:xfrm rot="403242" flipH="1">
              <a:off x="2005" y="720"/>
              <a:ext cx="359" cy="652"/>
              <a:chOff x="4069" y="2530"/>
              <a:chExt cx="359" cy="652"/>
            </a:xfrm>
          </p:grpSpPr>
          <p:sp>
            <p:nvSpPr>
              <p:cNvPr id="18628" name="Oval 50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29" name="Line 51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63" name="Group 52"/>
            <p:cNvGrpSpPr>
              <a:grpSpLocks/>
            </p:cNvGrpSpPr>
            <p:nvPr/>
          </p:nvGrpSpPr>
          <p:grpSpPr bwMode="auto">
            <a:xfrm rot="1099384">
              <a:off x="2177" y="772"/>
              <a:ext cx="359" cy="652"/>
              <a:chOff x="4069" y="2530"/>
              <a:chExt cx="359" cy="652"/>
            </a:xfrm>
          </p:grpSpPr>
          <p:sp>
            <p:nvSpPr>
              <p:cNvPr id="18626" name="Oval 53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27" name="Line 54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64" name="Group 55"/>
            <p:cNvGrpSpPr>
              <a:grpSpLocks/>
            </p:cNvGrpSpPr>
            <p:nvPr/>
          </p:nvGrpSpPr>
          <p:grpSpPr bwMode="auto">
            <a:xfrm rot="1422657">
              <a:off x="2377" y="858"/>
              <a:ext cx="359" cy="652"/>
              <a:chOff x="4069" y="2530"/>
              <a:chExt cx="359" cy="652"/>
            </a:xfrm>
          </p:grpSpPr>
          <p:sp>
            <p:nvSpPr>
              <p:cNvPr id="18624" name="Oval 56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25" name="Line 57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65" name="Group 58"/>
            <p:cNvGrpSpPr>
              <a:grpSpLocks/>
            </p:cNvGrpSpPr>
            <p:nvPr/>
          </p:nvGrpSpPr>
          <p:grpSpPr bwMode="auto">
            <a:xfrm rot="2120988">
              <a:off x="2537" y="928"/>
              <a:ext cx="359" cy="652"/>
              <a:chOff x="4069" y="2530"/>
              <a:chExt cx="359" cy="652"/>
            </a:xfrm>
          </p:grpSpPr>
          <p:sp>
            <p:nvSpPr>
              <p:cNvPr id="18622" name="Oval 59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23" name="Line 60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66" name="Group 61"/>
            <p:cNvGrpSpPr>
              <a:grpSpLocks/>
            </p:cNvGrpSpPr>
            <p:nvPr/>
          </p:nvGrpSpPr>
          <p:grpSpPr bwMode="auto">
            <a:xfrm rot="-1867664">
              <a:off x="946" y="898"/>
              <a:ext cx="359" cy="652"/>
              <a:chOff x="4069" y="2530"/>
              <a:chExt cx="359" cy="652"/>
            </a:xfrm>
          </p:grpSpPr>
          <p:sp>
            <p:nvSpPr>
              <p:cNvPr id="18620" name="Oval 62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21" name="Line 63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67" name="Group 64"/>
            <p:cNvGrpSpPr>
              <a:grpSpLocks/>
            </p:cNvGrpSpPr>
            <p:nvPr/>
          </p:nvGrpSpPr>
          <p:grpSpPr bwMode="auto">
            <a:xfrm rot="2735924">
              <a:off x="2725" y="972"/>
              <a:ext cx="326" cy="718"/>
              <a:chOff x="4085" y="2497"/>
              <a:chExt cx="326" cy="718"/>
            </a:xfrm>
          </p:grpSpPr>
          <p:sp>
            <p:nvSpPr>
              <p:cNvPr id="18618" name="Oval 65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19" name="Line 66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68" name="Group 67"/>
            <p:cNvGrpSpPr>
              <a:grpSpLocks/>
            </p:cNvGrpSpPr>
            <p:nvPr/>
          </p:nvGrpSpPr>
          <p:grpSpPr bwMode="auto">
            <a:xfrm rot="-1645618">
              <a:off x="1100" y="825"/>
              <a:ext cx="359" cy="652"/>
              <a:chOff x="4069" y="2530"/>
              <a:chExt cx="359" cy="652"/>
            </a:xfrm>
          </p:grpSpPr>
          <p:sp>
            <p:nvSpPr>
              <p:cNvPr id="18616" name="Oval 68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17" name="Line 69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69" name="Group 70"/>
            <p:cNvGrpSpPr>
              <a:grpSpLocks/>
            </p:cNvGrpSpPr>
            <p:nvPr/>
          </p:nvGrpSpPr>
          <p:grpSpPr bwMode="auto">
            <a:xfrm rot="-1949171">
              <a:off x="796" y="986"/>
              <a:ext cx="359" cy="652"/>
              <a:chOff x="4069" y="2530"/>
              <a:chExt cx="359" cy="652"/>
            </a:xfrm>
          </p:grpSpPr>
          <p:sp>
            <p:nvSpPr>
              <p:cNvPr id="18614" name="Oval 71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15" name="Line 72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70" name="Group 73"/>
            <p:cNvGrpSpPr>
              <a:grpSpLocks/>
            </p:cNvGrpSpPr>
            <p:nvPr/>
          </p:nvGrpSpPr>
          <p:grpSpPr bwMode="auto">
            <a:xfrm rot="2703885">
              <a:off x="2846" y="1070"/>
              <a:ext cx="326" cy="718"/>
              <a:chOff x="4085" y="2497"/>
              <a:chExt cx="326" cy="718"/>
            </a:xfrm>
          </p:grpSpPr>
          <p:sp>
            <p:nvSpPr>
              <p:cNvPr id="18612" name="Oval 74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13" name="Line 75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71" name="Group 76"/>
            <p:cNvGrpSpPr>
              <a:grpSpLocks/>
            </p:cNvGrpSpPr>
            <p:nvPr/>
          </p:nvGrpSpPr>
          <p:grpSpPr bwMode="auto">
            <a:xfrm rot="3065745">
              <a:off x="2960" y="1186"/>
              <a:ext cx="326" cy="718"/>
              <a:chOff x="4085" y="2497"/>
              <a:chExt cx="326" cy="718"/>
            </a:xfrm>
          </p:grpSpPr>
          <p:sp>
            <p:nvSpPr>
              <p:cNvPr id="18610" name="Oval 77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11" name="Line 78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72" name="Group 79"/>
            <p:cNvGrpSpPr>
              <a:grpSpLocks/>
            </p:cNvGrpSpPr>
            <p:nvPr/>
          </p:nvGrpSpPr>
          <p:grpSpPr bwMode="auto">
            <a:xfrm rot="3112159">
              <a:off x="3069" y="1296"/>
              <a:ext cx="326" cy="718"/>
              <a:chOff x="4085" y="2497"/>
              <a:chExt cx="326" cy="718"/>
            </a:xfrm>
          </p:grpSpPr>
          <p:sp>
            <p:nvSpPr>
              <p:cNvPr id="18608" name="Oval 80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09" name="Line 81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73" name="Group 82"/>
            <p:cNvGrpSpPr>
              <a:grpSpLocks/>
            </p:cNvGrpSpPr>
            <p:nvPr/>
          </p:nvGrpSpPr>
          <p:grpSpPr bwMode="auto">
            <a:xfrm rot="-5400000">
              <a:off x="102" y="2190"/>
              <a:ext cx="326" cy="718"/>
              <a:chOff x="4085" y="2497"/>
              <a:chExt cx="326" cy="718"/>
            </a:xfrm>
          </p:grpSpPr>
          <p:sp>
            <p:nvSpPr>
              <p:cNvPr id="18606" name="Oval 83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07" name="Line 84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74" name="Group 85"/>
            <p:cNvGrpSpPr>
              <a:grpSpLocks/>
            </p:cNvGrpSpPr>
            <p:nvPr/>
          </p:nvGrpSpPr>
          <p:grpSpPr bwMode="auto">
            <a:xfrm rot="5400000">
              <a:off x="3415" y="2156"/>
              <a:ext cx="326" cy="718"/>
              <a:chOff x="4085" y="2497"/>
              <a:chExt cx="326" cy="718"/>
            </a:xfrm>
          </p:grpSpPr>
          <p:sp>
            <p:nvSpPr>
              <p:cNvPr id="18604" name="Oval 86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05" name="Line 87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75" name="Group 88"/>
            <p:cNvGrpSpPr>
              <a:grpSpLocks/>
            </p:cNvGrpSpPr>
            <p:nvPr/>
          </p:nvGrpSpPr>
          <p:grpSpPr bwMode="auto">
            <a:xfrm rot="-10512241">
              <a:off x="1661" y="3813"/>
              <a:ext cx="359" cy="652"/>
              <a:chOff x="4069" y="2530"/>
              <a:chExt cx="359" cy="652"/>
            </a:xfrm>
          </p:grpSpPr>
          <p:sp>
            <p:nvSpPr>
              <p:cNvPr id="18602" name="Oval 89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03" name="Line 90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76" name="Group 91"/>
            <p:cNvGrpSpPr>
              <a:grpSpLocks/>
            </p:cNvGrpSpPr>
            <p:nvPr/>
          </p:nvGrpSpPr>
          <p:grpSpPr bwMode="auto">
            <a:xfrm rot="-9963551">
              <a:off x="1480" y="3797"/>
              <a:ext cx="359" cy="652"/>
              <a:chOff x="4069" y="2530"/>
              <a:chExt cx="359" cy="652"/>
            </a:xfrm>
          </p:grpSpPr>
          <p:sp>
            <p:nvSpPr>
              <p:cNvPr id="18600" name="Oval 92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01" name="Line 93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77" name="Group 94"/>
            <p:cNvGrpSpPr>
              <a:grpSpLocks/>
            </p:cNvGrpSpPr>
            <p:nvPr/>
          </p:nvGrpSpPr>
          <p:grpSpPr bwMode="auto">
            <a:xfrm rot="10800000">
              <a:off x="2004" y="3791"/>
              <a:ext cx="359" cy="652"/>
              <a:chOff x="4069" y="2530"/>
              <a:chExt cx="359" cy="652"/>
            </a:xfrm>
          </p:grpSpPr>
          <p:sp>
            <p:nvSpPr>
              <p:cNvPr id="18598" name="Oval 95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9" name="Line 96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78" name="Group 97"/>
            <p:cNvGrpSpPr>
              <a:grpSpLocks/>
            </p:cNvGrpSpPr>
            <p:nvPr/>
          </p:nvGrpSpPr>
          <p:grpSpPr bwMode="auto">
            <a:xfrm rot="10800000">
              <a:off x="1829" y="3804"/>
              <a:ext cx="359" cy="652"/>
              <a:chOff x="4069" y="2530"/>
              <a:chExt cx="359" cy="652"/>
            </a:xfrm>
          </p:grpSpPr>
          <p:sp>
            <p:nvSpPr>
              <p:cNvPr id="18596" name="Oval 98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7" name="Line 99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79" name="Group 100"/>
            <p:cNvGrpSpPr>
              <a:grpSpLocks/>
            </p:cNvGrpSpPr>
            <p:nvPr/>
          </p:nvGrpSpPr>
          <p:grpSpPr bwMode="auto">
            <a:xfrm rot="-9387187">
              <a:off x="1313" y="3735"/>
              <a:ext cx="359" cy="652"/>
              <a:chOff x="4069" y="2530"/>
              <a:chExt cx="359" cy="652"/>
            </a:xfrm>
          </p:grpSpPr>
          <p:sp>
            <p:nvSpPr>
              <p:cNvPr id="18594" name="Oval 101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5" name="Line 102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80" name="Group 103"/>
            <p:cNvGrpSpPr>
              <a:grpSpLocks/>
            </p:cNvGrpSpPr>
            <p:nvPr/>
          </p:nvGrpSpPr>
          <p:grpSpPr bwMode="auto">
            <a:xfrm rot="9767150">
              <a:off x="2288" y="3726"/>
              <a:ext cx="359" cy="652"/>
              <a:chOff x="4069" y="2530"/>
              <a:chExt cx="359" cy="652"/>
            </a:xfrm>
          </p:grpSpPr>
          <p:sp>
            <p:nvSpPr>
              <p:cNvPr id="18592" name="Oval 104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3" name="Line 105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81" name="Group 106"/>
            <p:cNvGrpSpPr>
              <a:grpSpLocks/>
            </p:cNvGrpSpPr>
            <p:nvPr/>
          </p:nvGrpSpPr>
          <p:grpSpPr bwMode="auto">
            <a:xfrm rot="9524053">
              <a:off x="2459" y="3676"/>
              <a:ext cx="359" cy="652"/>
              <a:chOff x="4069" y="2530"/>
              <a:chExt cx="359" cy="652"/>
            </a:xfrm>
          </p:grpSpPr>
          <p:sp>
            <p:nvSpPr>
              <p:cNvPr id="18590" name="Oval 107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1" name="Line 108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82" name="Group 109"/>
            <p:cNvGrpSpPr>
              <a:grpSpLocks/>
            </p:cNvGrpSpPr>
            <p:nvPr/>
          </p:nvGrpSpPr>
          <p:grpSpPr bwMode="auto">
            <a:xfrm rot="9278017">
              <a:off x="2618" y="3613"/>
              <a:ext cx="359" cy="652"/>
              <a:chOff x="4069" y="2530"/>
              <a:chExt cx="359" cy="652"/>
            </a:xfrm>
          </p:grpSpPr>
          <p:sp>
            <p:nvSpPr>
              <p:cNvPr id="18588" name="Oval 110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9" name="Line 111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83" name="Group 112"/>
            <p:cNvGrpSpPr>
              <a:grpSpLocks/>
            </p:cNvGrpSpPr>
            <p:nvPr/>
          </p:nvGrpSpPr>
          <p:grpSpPr bwMode="auto">
            <a:xfrm rot="8275499">
              <a:off x="2875" y="3402"/>
              <a:ext cx="359" cy="652"/>
              <a:chOff x="4069" y="2530"/>
              <a:chExt cx="359" cy="652"/>
            </a:xfrm>
          </p:grpSpPr>
          <p:sp>
            <p:nvSpPr>
              <p:cNvPr id="18586" name="Oval 113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7" name="Line 114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84" name="Group 115"/>
            <p:cNvGrpSpPr>
              <a:grpSpLocks/>
            </p:cNvGrpSpPr>
            <p:nvPr/>
          </p:nvGrpSpPr>
          <p:grpSpPr bwMode="auto">
            <a:xfrm rot="7889210">
              <a:off x="3013" y="3253"/>
              <a:ext cx="326" cy="718"/>
              <a:chOff x="4085" y="2497"/>
              <a:chExt cx="326" cy="718"/>
            </a:xfrm>
          </p:grpSpPr>
          <p:sp>
            <p:nvSpPr>
              <p:cNvPr id="18584" name="Oval 116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5" name="Line 117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85" name="Group 118"/>
            <p:cNvGrpSpPr>
              <a:grpSpLocks/>
            </p:cNvGrpSpPr>
            <p:nvPr/>
          </p:nvGrpSpPr>
          <p:grpSpPr bwMode="auto">
            <a:xfrm rot="-9414403">
              <a:off x="1148" y="3714"/>
              <a:ext cx="359" cy="652"/>
              <a:chOff x="4069" y="2530"/>
              <a:chExt cx="359" cy="652"/>
            </a:xfrm>
          </p:grpSpPr>
          <p:sp>
            <p:nvSpPr>
              <p:cNvPr id="18582" name="Oval 119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3" name="Line 120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86" name="Group 121"/>
            <p:cNvGrpSpPr>
              <a:grpSpLocks/>
            </p:cNvGrpSpPr>
            <p:nvPr/>
          </p:nvGrpSpPr>
          <p:grpSpPr bwMode="auto">
            <a:xfrm rot="-9042183">
              <a:off x="1000" y="3670"/>
              <a:ext cx="359" cy="652"/>
              <a:chOff x="4069" y="2530"/>
              <a:chExt cx="359" cy="652"/>
            </a:xfrm>
          </p:grpSpPr>
          <p:sp>
            <p:nvSpPr>
              <p:cNvPr id="18580" name="Oval 122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1" name="Line 123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87" name="Group 124"/>
            <p:cNvGrpSpPr>
              <a:grpSpLocks/>
            </p:cNvGrpSpPr>
            <p:nvPr/>
          </p:nvGrpSpPr>
          <p:grpSpPr bwMode="auto">
            <a:xfrm rot="-8109762">
              <a:off x="863" y="3573"/>
              <a:ext cx="359" cy="652"/>
              <a:chOff x="4069" y="2530"/>
              <a:chExt cx="359" cy="652"/>
            </a:xfrm>
          </p:grpSpPr>
          <p:sp>
            <p:nvSpPr>
              <p:cNvPr id="18578" name="Oval 125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9" name="Line 126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88" name="Group 127"/>
            <p:cNvGrpSpPr>
              <a:grpSpLocks/>
            </p:cNvGrpSpPr>
            <p:nvPr/>
          </p:nvGrpSpPr>
          <p:grpSpPr bwMode="auto">
            <a:xfrm rot="-5909221">
              <a:off x="93" y="2360"/>
              <a:ext cx="326" cy="718"/>
              <a:chOff x="4067" y="2528"/>
              <a:chExt cx="361" cy="657"/>
            </a:xfrm>
          </p:grpSpPr>
          <p:sp>
            <p:nvSpPr>
              <p:cNvPr id="18576" name="Oval 128"/>
              <p:cNvSpPr>
                <a:spLocks noChangeArrowheads="1"/>
              </p:cNvSpPr>
              <p:nvPr/>
            </p:nvSpPr>
            <p:spPr bwMode="auto">
              <a:xfrm>
                <a:off x="4067" y="2528"/>
                <a:ext cx="361" cy="65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7" name="Line 129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89" name="Group 130"/>
            <p:cNvGrpSpPr>
              <a:grpSpLocks/>
            </p:cNvGrpSpPr>
            <p:nvPr/>
          </p:nvGrpSpPr>
          <p:grpSpPr bwMode="auto">
            <a:xfrm rot="-6237043">
              <a:off x="108" y="2533"/>
              <a:ext cx="326" cy="718"/>
              <a:chOff x="4107" y="2511"/>
              <a:chExt cx="283" cy="690"/>
            </a:xfrm>
          </p:grpSpPr>
          <p:sp>
            <p:nvSpPr>
              <p:cNvPr id="18574" name="Oval 131"/>
              <p:cNvSpPr>
                <a:spLocks noChangeArrowheads="1"/>
              </p:cNvSpPr>
              <p:nvPr/>
            </p:nvSpPr>
            <p:spPr bwMode="auto">
              <a:xfrm>
                <a:off x="4107" y="2511"/>
                <a:ext cx="283" cy="6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5" name="Line 132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90" name="Group 133"/>
            <p:cNvGrpSpPr>
              <a:grpSpLocks/>
            </p:cNvGrpSpPr>
            <p:nvPr/>
          </p:nvGrpSpPr>
          <p:grpSpPr bwMode="auto">
            <a:xfrm rot="-4801494">
              <a:off x="133" y="2027"/>
              <a:ext cx="326" cy="718"/>
              <a:chOff x="4085" y="2497"/>
              <a:chExt cx="326" cy="718"/>
            </a:xfrm>
          </p:grpSpPr>
          <p:sp>
            <p:nvSpPr>
              <p:cNvPr id="18572" name="Oval 134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3" name="Line 135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91" name="Group 136"/>
            <p:cNvGrpSpPr>
              <a:grpSpLocks/>
            </p:cNvGrpSpPr>
            <p:nvPr/>
          </p:nvGrpSpPr>
          <p:grpSpPr bwMode="auto">
            <a:xfrm rot="-6571844">
              <a:off x="168" y="2670"/>
              <a:ext cx="326" cy="718"/>
              <a:chOff x="4085" y="2497"/>
              <a:chExt cx="326" cy="718"/>
            </a:xfrm>
          </p:grpSpPr>
          <p:sp>
            <p:nvSpPr>
              <p:cNvPr id="18570" name="Oval 137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1" name="Line 138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92" name="Group 139"/>
            <p:cNvGrpSpPr>
              <a:grpSpLocks/>
            </p:cNvGrpSpPr>
            <p:nvPr/>
          </p:nvGrpSpPr>
          <p:grpSpPr bwMode="auto">
            <a:xfrm rot="-7262781">
              <a:off x="258" y="2831"/>
              <a:ext cx="326" cy="718"/>
              <a:chOff x="4085" y="2497"/>
              <a:chExt cx="326" cy="718"/>
            </a:xfrm>
          </p:grpSpPr>
          <p:sp>
            <p:nvSpPr>
              <p:cNvPr id="18568" name="Oval 140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9" name="Line 141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93" name="Group 142"/>
            <p:cNvGrpSpPr>
              <a:grpSpLocks/>
            </p:cNvGrpSpPr>
            <p:nvPr/>
          </p:nvGrpSpPr>
          <p:grpSpPr bwMode="auto">
            <a:xfrm rot="-7803944">
              <a:off x="328" y="2986"/>
              <a:ext cx="326" cy="718"/>
              <a:chOff x="4085" y="2497"/>
              <a:chExt cx="326" cy="718"/>
            </a:xfrm>
          </p:grpSpPr>
          <p:sp>
            <p:nvSpPr>
              <p:cNvPr id="18566" name="Oval 143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7" name="Line 144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94" name="Group 145"/>
            <p:cNvGrpSpPr>
              <a:grpSpLocks/>
            </p:cNvGrpSpPr>
            <p:nvPr/>
          </p:nvGrpSpPr>
          <p:grpSpPr bwMode="auto">
            <a:xfrm rot="-8082321">
              <a:off x="742" y="3458"/>
              <a:ext cx="326" cy="718"/>
              <a:chOff x="4085" y="2497"/>
              <a:chExt cx="326" cy="718"/>
            </a:xfrm>
          </p:grpSpPr>
          <p:sp>
            <p:nvSpPr>
              <p:cNvPr id="18564" name="Oval 146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5" name="Line 147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95" name="Group 148"/>
            <p:cNvGrpSpPr>
              <a:grpSpLocks/>
            </p:cNvGrpSpPr>
            <p:nvPr/>
          </p:nvGrpSpPr>
          <p:grpSpPr bwMode="auto">
            <a:xfrm rot="-4651011">
              <a:off x="152" y="1866"/>
              <a:ext cx="326" cy="718"/>
              <a:chOff x="4085" y="2497"/>
              <a:chExt cx="326" cy="718"/>
            </a:xfrm>
          </p:grpSpPr>
          <p:sp>
            <p:nvSpPr>
              <p:cNvPr id="18562" name="Oval 149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3" name="Line 150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96" name="Group 151"/>
            <p:cNvGrpSpPr>
              <a:grpSpLocks/>
            </p:cNvGrpSpPr>
            <p:nvPr/>
          </p:nvGrpSpPr>
          <p:grpSpPr bwMode="auto">
            <a:xfrm rot="-4300723">
              <a:off x="194" y="1705"/>
              <a:ext cx="326" cy="718"/>
              <a:chOff x="4078" y="2497"/>
              <a:chExt cx="340" cy="718"/>
            </a:xfrm>
          </p:grpSpPr>
          <p:sp>
            <p:nvSpPr>
              <p:cNvPr id="18560" name="Oval 152"/>
              <p:cNvSpPr>
                <a:spLocks noChangeArrowheads="1"/>
              </p:cNvSpPr>
              <p:nvPr/>
            </p:nvSpPr>
            <p:spPr bwMode="auto">
              <a:xfrm>
                <a:off x="4078" y="2497"/>
                <a:ext cx="340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1" name="Line 153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97" name="Group 154"/>
            <p:cNvGrpSpPr>
              <a:grpSpLocks/>
            </p:cNvGrpSpPr>
            <p:nvPr/>
          </p:nvGrpSpPr>
          <p:grpSpPr bwMode="auto">
            <a:xfrm rot="-4153157">
              <a:off x="264" y="1557"/>
              <a:ext cx="326" cy="718"/>
              <a:chOff x="4085" y="2497"/>
              <a:chExt cx="326" cy="718"/>
            </a:xfrm>
          </p:grpSpPr>
          <p:sp>
            <p:nvSpPr>
              <p:cNvPr id="18558" name="Oval 155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9" name="Line 156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98" name="Group 157"/>
            <p:cNvGrpSpPr>
              <a:grpSpLocks/>
            </p:cNvGrpSpPr>
            <p:nvPr/>
          </p:nvGrpSpPr>
          <p:grpSpPr bwMode="auto">
            <a:xfrm rot="-3311852">
              <a:off x="367" y="1389"/>
              <a:ext cx="326" cy="718"/>
              <a:chOff x="4085" y="2497"/>
              <a:chExt cx="326" cy="718"/>
            </a:xfrm>
          </p:grpSpPr>
          <p:sp>
            <p:nvSpPr>
              <p:cNvPr id="18556" name="Oval 158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7" name="Line 159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499" name="Group 160"/>
            <p:cNvGrpSpPr>
              <a:grpSpLocks/>
            </p:cNvGrpSpPr>
            <p:nvPr/>
          </p:nvGrpSpPr>
          <p:grpSpPr bwMode="auto">
            <a:xfrm rot="-2483365">
              <a:off x="656" y="1105"/>
              <a:ext cx="359" cy="652"/>
              <a:chOff x="4069" y="2530"/>
              <a:chExt cx="359" cy="652"/>
            </a:xfrm>
          </p:grpSpPr>
          <p:sp>
            <p:nvSpPr>
              <p:cNvPr id="18554" name="Oval 161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5" name="Line 162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00" name="Group 163"/>
            <p:cNvGrpSpPr>
              <a:grpSpLocks/>
            </p:cNvGrpSpPr>
            <p:nvPr/>
          </p:nvGrpSpPr>
          <p:grpSpPr bwMode="auto">
            <a:xfrm rot="-3259962">
              <a:off x="541" y="1170"/>
              <a:ext cx="326" cy="718"/>
              <a:chOff x="4085" y="2497"/>
              <a:chExt cx="326" cy="718"/>
            </a:xfrm>
          </p:grpSpPr>
          <p:sp>
            <p:nvSpPr>
              <p:cNvPr id="18552" name="Oval 164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3" name="Line 165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01" name="Group 166"/>
            <p:cNvGrpSpPr>
              <a:grpSpLocks/>
            </p:cNvGrpSpPr>
            <p:nvPr/>
          </p:nvGrpSpPr>
          <p:grpSpPr bwMode="auto">
            <a:xfrm rot="4644052">
              <a:off x="3363" y="1822"/>
              <a:ext cx="326" cy="718"/>
              <a:chOff x="4085" y="2497"/>
              <a:chExt cx="326" cy="718"/>
            </a:xfrm>
          </p:grpSpPr>
          <p:sp>
            <p:nvSpPr>
              <p:cNvPr id="18550" name="Oval 167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1" name="Line 168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02" name="Group 169"/>
            <p:cNvGrpSpPr>
              <a:grpSpLocks/>
            </p:cNvGrpSpPr>
            <p:nvPr/>
          </p:nvGrpSpPr>
          <p:grpSpPr bwMode="auto">
            <a:xfrm rot="5400000">
              <a:off x="3414" y="2318"/>
              <a:ext cx="326" cy="718"/>
              <a:chOff x="4085" y="2497"/>
              <a:chExt cx="326" cy="718"/>
            </a:xfrm>
          </p:grpSpPr>
          <p:sp>
            <p:nvSpPr>
              <p:cNvPr id="18548" name="Oval 170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9" name="Line 171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03" name="Group 172"/>
            <p:cNvGrpSpPr>
              <a:grpSpLocks/>
            </p:cNvGrpSpPr>
            <p:nvPr/>
          </p:nvGrpSpPr>
          <p:grpSpPr bwMode="auto">
            <a:xfrm rot="6128147">
              <a:off x="3385" y="2476"/>
              <a:ext cx="326" cy="718"/>
              <a:chOff x="4085" y="2497"/>
              <a:chExt cx="326" cy="718"/>
            </a:xfrm>
          </p:grpSpPr>
          <p:sp>
            <p:nvSpPr>
              <p:cNvPr id="18546" name="Oval 173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7" name="Line 174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04" name="Group 175"/>
            <p:cNvGrpSpPr>
              <a:grpSpLocks/>
            </p:cNvGrpSpPr>
            <p:nvPr/>
          </p:nvGrpSpPr>
          <p:grpSpPr bwMode="auto">
            <a:xfrm rot="6976386">
              <a:off x="3295" y="2794"/>
              <a:ext cx="326" cy="718"/>
              <a:chOff x="4085" y="2497"/>
              <a:chExt cx="326" cy="718"/>
            </a:xfrm>
          </p:grpSpPr>
          <p:sp>
            <p:nvSpPr>
              <p:cNvPr id="18544" name="Oval 176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5" name="Line 177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05" name="Group 178"/>
            <p:cNvGrpSpPr>
              <a:grpSpLocks/>
            </p:cNvGrpSpPr>
            <p:nvPr/>
          </p:nvGrpSpPr>
          <p:grpSpPr bwMode="auto">
            <a:xfrm rot="7335492">
              <a:off x="3217" y="2972"/>
              <a:ext cx="326" cy="718"/>
              <a:chOff x="4085" y="2497"/>
              <a:chExt cx="326" cy="718"/>
            </a:xfrm>
          </p:grpSpPr>
          <p:sp>
            <p:nvSpPr>
              <p:cNvPr id="18542" name="Oval 179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3" name="Line 180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06" name="Group 181"/>
            <p:cNvGrpSpPr>
              <a:grpSpLocks/>
            </p:cNvGrpSpPr>
            <p:nvPr/>
          </p:nvGrpSpPr>
          <p:grpSpPr bwMode="auto">
            <a:xfrm rot="5400000">
              <a:off x="3401" y="1999"/>
              <a:ext cx="326" cy="718"/>
              <a:chOff x="4085" y="2497"/>
              <a:chExt cx="326" cy="718"/>
            </a:xfrm>
          </p:grpSpPr>
          <p:sp>
            <p:nvSpPr>
              <p:cNvPr id="18540" name="Oval 182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1" name="Line 183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07" name="Group 184"/>
            <p:cNvGrpSpPr>
              <a:grpSpLocks/>
            </p:cNvGrpSpPr>
            <p:nvPr/>
          </p:nvGrpSpPr>
          <p:grpSpPr bwMode="auto">
            <a:xfrm rot="3710213">
              <a:off x="3290" y="1668"/>
              <a:ext cx="326" cy="718"/>
              <a:chOff x="4085" y="2497"/>
              <a:chExt cx="326" cy="718"/>
            </a:xfrm>
          </p:grpSpPr>
          <p:sp>
            <p:nvSpPr>
              <p:cNvPr id="18538" name="Oval 185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39" name="Line 186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08" name="Group 187"/>
            <p:cNvGrpSpPr>
              <a:grpSpLocks/>
            </p:cNvGrpSpPr>
            <p:nvPr/>
          </p:nvGrpSpPr>
          <p:grpSpPr bwMode="auto">
            <a:xfrm rot="3502258">
              <a:off x="3217" y="1533"/>
              <a:ext cx="326" cy="718"/>
              <a:chOff x="4085" y="2497"/>
              <a:chExt cx="326" cy="718"/>
            </a:xfrm>
          </p:grpSpPr>
          <p:sp>
            <p:nvSpPr>
              <p:cNvPr id="18536" name="Oval 188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37" name="Line 189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09" name="Group 190"/>
            <p:cNvGrpSpPr>
              <a:grpSpLocks/>
            </p:cNvGrpSpPr>
            <p:nvPr/>
          </p:nvGrpSpPr>
          <p:grpSpPr bwMode="auto">
            <a:xfrm rot="3681502">
              <a:off x="3150" y="1398"/>
              <a:ext cx="326" cy="718"/>
              <a:chOff x="4085" y="2497"/>
              <a:chExt cx="326" cy="718"/>
            </a:xfrm>
          </p:grpSpPr>
          <p:sp>
            <p:nvSpPr>
              <p:cNvPr id="18534" name="Oval 191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35" name="Line 192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10" name="Group 193"/>
            <p:cNvGrpSpPr>
              <a:grpSpLocks/>
            </p:cNvGrpSpPr>
            <p:nvPr/>
          </p:nvGrpSpPr>
          <p:grpSpPr bwMode="auto">
            <a:xfrm rot="6247118">
              <a:off x="3346" y="2636"/>
              <a:ext cx="326" cy="718"/>
              <a:chOff x="4085" y="2497"/>
              <a:chExt cx="326" cy="718"/>
            </a:xfrm>
          </p:grpSpPr>
          <p:sp>
            <p:nvSpPr>
              <p:cNvPr id="18532" name="Oval 194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33" name="Line 195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11" name="Group 196"/>
            <p:cNvGrpSpPr>
              <a:grpSpLocks/>
            </p:cNvGrpSpPr>
            <p:nvPr/>
          </p:nvGrpSpPr>
          <p:grpSpPr bwMode="auto">
            <a:xfrm rot="7852355">
              <a:off x="3122" y="3127"/>
              <a:ext cx="326" cy="718"/>
              <a:chOff x="4085" y="2497"/>
              <a:chExt cx="326" cy="718"/>
            </a:xfrm>
          </p:grpSpPr>
          <p:sp>
            <p:nvSpPr>
              <p:cNvPr id="18530" name="Oval 197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31" name="Line 198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12" name="Group 199"/>
            <p:cNvGrpSpPr>
              <a:grpSpLocks/>
            </p:cNvGrpSpPr>
            <p:nvPr/>
          </p:nvGrpSpPr>
          <p:grpSpPr bwMode="auto">
            <a:xfrm rot="8554221">
              <a:off x="2752" y="3507"/>
              <a:ext cx="359" cy="652"/>
              <a:chOff x="4069" y="2530"/>
              <a:chExt cx="359" cy="652"/>
            </a:xfrm>
          </p:grpSpPr>
          <p:sp>
            <p:nvSpPr>
              <p:cNvPr id="18528" name="Oval 200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29" name="Line 201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13" name="Group 202"/>
            <p:cNvGrpSpPr>
              <a:grpSpLocks/>
            </p:cNvGrpSpPr>
            <p:nvPr/>
          </p:nvGrpSpPr>
          <p:grpSpPr bwMode="auto">
            <a:xfrm rot="10227089">
              <a:off x="2165" y="3762"/>
              <a:ext cx="359" cy="652"/>
              <a:chOff x="4069" y="2530"/>
              <a:chExt cx="359" cy="652"/>
            </a:xfrm>
          </p:grpSpPr>
          <p:sp>
            <p:nvSpPr>
              <p:cNvPr id="18526" name="Oval 203"/>
              <p:cNvSpPr>
                <a:spLocks noChangeArrowheads="1"/>
              </p:cNvSpPr>
              <p:nvPr/>
            </p:nvSpPr>
            <p:spPr bwMode="auto">
              <a:xfrm>
                <a:off x="4069" y="2530"/>
                <a:ext cx="359" cy="6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27" name="Line 204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14" name="Group 205"/>
            <p:cNvGrpSpPr>
              <a:grpSpLocks/>
            </p:cNvGrpSpPr>
            <p:nvPr/>
          </p:nvGrpSpPr>
          <p:grpSpPr bwMode="auto">
            <a:xfrm rot="-3259962">
              <a:off x="467" y="1257"/>
              <a:ext cx="326" cy="718"/>
              <a:chOff x="4085" y="2497"/>
              <a:chExt cx="326" cy="718"/>
            </a:xfrm>
          </p:grpSpPr>
          <p:sp>
            <p:nvSpPr>
              <p:cNvPr id="18524" name="Oval 206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25" name="Line 207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15" name="Group 208"/>
            <p:cNvGrpSpPr>
              <a:grpSpLocks/>
            </p:cNvGrpSpPr>
            <p:nvPr/>
          </p:nvGrpSpPr>
          <p:grpSpPr bwMode="auto">
            <a:xfrm rot="-7803944">
              <a:off x="437" y="3095"/>
              <a:ext cx="326" cy="718"/>
              <a:chOff x="4085" y="2497"/>
              <a:chExt cx="326" cy="718"/>
            </a:xfrm>
          </p:grpSpPr>
          <p:sp>
            <p:nvSpPr>
              <p:cNvPr id="18522" name="Oval 209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23" name="Line 210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16" name="Group 211"/>
            <p:cNvGrpSpPr>
              <a:grpSpLocks/>
            </p:cNvGrpSpPr>
            <p:nvPr/>
          </p:nvGrpSpPr>
          <p:grpSpPr bwMode="auto">
            <a:xfrm rot="-7803944">
              <a:off x="533" y="3230"/>
              <a:ext cx="326" cy="718"/>
              <a:chOff x="4085" y="2497"/>
              <a:chExt cx="326" cy="718"/>
            </a:xfrm>
          </p:grpSpPr>
          <p:sp>
            <p:nvSpPr>
              <p:cNvPr id="18520" name="Oval 212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21" name="Line 213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517" name="Group 214"/>
            <p:cNvGrpSpPr>
              <a:grpSpLocks/>
            </p:cNvGrpSpPr>
            <p:nvPr/>
          </p:nvGrpSpPr>
          <p:grpSpPr bwMode="auto">
            <a:xfrm rot="-7803944">
              <a:off x="629" y="3352"/>
              <a:ext cx="326" cy="718"/>
              <a:chOff x="4085" y="2497"/>
              <a:chExt cx="326" cy="718"/>
            </a:xfrm>
          </p:grpSpPr>
          <p:sp>
            <p:nvSpPr>
              <p:cNvPr id="18518" name="Oval 215"/>
              <p:cNvSpPr>
                <a:spLocks noChangeArrowheads="1"/>
              </p:cNvSpPr>
              <p:nvPr/>
            </p:nvSpPr>
            <p:spPr bwMode="auto">
              <a:xfrm>
                <a:off x="4085" y="2497"/>
                <a:ext cx="326" cy="7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19" name="Line 216"/>
              <p:cNvSpPr>
                <a:spLocks noChangeShapeType="1"/>
              </p:cNvSpPr>
              <p:nvPr/>
            </p:nvSpPr>
            <p:spPr bwMode="auto">
              <a:xfrm>
                <a:off x="4250" y="2915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8436" name="Text Box 217"/>
          <p:cNvSpPr txBox="1">
            <a:spLocks noChangeArrowheads="1"/>
          </p:cNvSpPr>
          <p:nvPr/>
        </p:nvSpPr>
        <p:spPr bwMode="auto">
          <a:xfrm>
            <a:off x="1371600" y="1371601"/>
            <a:ext cx="1905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3000">
                <a:solidFill>
                  <a:srgbClr val="0000E4"/>
                </a:solidFill>
                <a:latin typeface="Times New Roman" panose="02020603050405020304" pitchFamily="18" charset="0"/>
              </a:rPr>
              <a:t>Capsôme</a:t>
            </a:r>
          </a:p>
        </p:txBody>
      </p:sp>
      <p:sp>
        <p:nvSpPr>
          <p:cNvPr id="18437" name="Text Box 218"/>
          <p:cNvSpPr txBox="1">
            <a:spLocks noChangeArrowheads="1"/>
          </p:cNvSpPr>
          <p:nvPr/>
        </p:nvSpPr>
        <p:spPr bwMode="auto">
          <a:xfrm>
            <a:off x="1524000" y="2667001"/>
            <a:ext cx="1447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3000">
                <a:solidFill>
                  <a:srgbClr val="0000E4"/>
                </a:solidFill>
                <a:latin typeface="Times New Roman" panose="02020603050405020304" pitchFamily="18" charset="0"/>
              </a:rPr>
              <a:t>Axit nuclêic</a:t>
            </a:r>
          </a:p>
        </p:txBody>
      </p:sp>
      <p:sp>
        <p:nvSpPr>
          <p:cNvPr id="18438" name="Text Box 219"/>
          <p:cNvSpPr txBox="1">
            <a:spLocks noChangeArrowheads="1"/>
          </p:cNvSpPr>
          <p:nvPr/>
        </p:nvSpPr>
        <p:spPr bwMode="auto">
          <a:xfrm>
            <a:off x="1524000" y="3810001"/>
            <a:ext cx="1905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3000">
                <a:solidFill>
                  <a:srgbClr val="0000E4"/>
                </a:solidFill>
                <a:latin typeface="Times New Roman" panose="02020603050405020304" pitchFamily="18" charset="0"/>
              </a:rPr>
              <a:t>Capsit</a:t>
            </a:r>
          </a:p>
        </p:txBody>
      </p:sp>
      <p:sp>
        <p:nvSpPr>
          <p:cNvPr id="18439" name="Text Box 220"/>
          <p:cNvSpPr txBox="1">
            <a:spLocks noChangeArrowheads="1"/>
          </p:cNvSpPr>
          <p:nvPr/>
        </p:nvSpPr>
        <p:spPr bwMode="auto">
          <a:xfrm>
            <a:off x="5029200" y="14478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</a:rPr>
              <a:t>Vỏ ngoài</a:t>
            </a:r>
          </a:p>
        </p:txBody>
      </p:sp>
      <p:sp>
        <p:nvSpPr>
          <p:cNvPr id="18440" name="Text Box 221"/>
          <p:cNvSpPr txBox="1">
            <a:spLocks noChangeArrowheads="1"/>
          </p:cNvSpPr>
          <p:nvPr/>
        </p:nvSpPr>
        <p:spPr bwMode="auto">
          <a:xfrm>
            <a:off x="6400800" y="32766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</a:rPr>
              <a:t>Gai</a:t>
            </a:r>
          </a:p>
        </p:txBody>
      </p:sp>
      <p:sp>
        <p:nvSpPr>
          <p:cNvPr id="18441" name="Line 222"/>
          <p:cNvSpPr>
            <a:spLocks noChangeShapeType="1"/>
          </p:cNvSpPr>
          <p:nvPr/>
        </p:nvSpPr>
        <p:spPr bwMode="auto">
          <a:xfrm>
            <a:off x="2514600" y="1905000"/>
            <a:ext cx="1828800" cy="9906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223"/>
          <p:cNvSpPr>
            <a:spLocks noChangeShapeType="1"/>
          </p:cNvSpPr>
          <p:nvPr/>
        </p:nvSpPr>
        <p:spPr bwMode="auto">
          <a:xfrm>
            <a:off x="2971800" y="3429000"/>
            <a:ext cx="16764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224"/>
          <p:cNvSpPr>
            <a:spLocks noChangeShapeType="1"/>
          </p:cNvSpPr>
          <p:nvPr/>
        </p:nvSpPr>
        <p:spPr bwMode="auto">
          <a:xfrm flipV="1">
            <a:off x="3048000" y="4038600"/>
            <a:ext cx="1371600" cy="1524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225"/>
          <p:cNvSpPr>
            <a:spLocks noChangeShapeType="1"/>
          </p:cNvSpPr>
          <p:nvPr/>
        </p:nvSpPr>
        <p:spPr bwMode="auto">
          <a:xfrm flipH="1">
            <a:off x="5410200" y="1981200"/>
            <a:ext cx="5334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226"/>
          <p:cNvSpPr>
            <a:spLocks noChangeShapeType="1"/>
          </p:cNvSpPr>
          <p:nvPr/>
        </p:nvSpPr>
        <p:spPr bwMode="auto">
          <a:xfrm flipH="1">
            <a:off x="6019800" y="3657600"/>
            <a:ext cx="533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9" name="AutoShape 227"/>
          <p:cNvSpPr>
            <a:spLocks noChangeArrowheads="1"/>
          </p:cNvSpPr>
          <p:nvPr/>
        </p:nvSpPr>
        <p:spPr bwMode="auto">
          <a:xfrm>
            <a:off x="7239000" y="0"/>
            <a:ext cx="3124200" cy="2286000"/>
          </a:xfrm>
          <a:prstGeom prst="cloudCallout">
            <a:avLst>
              <a:gd name="adj1" fmla="val -53000"/>
              <a:gd name="adj2" fmla="val 25278"/>
            </a:avLst>
          </a:prstGeom>
          <a:solidFill>
            <a:srgbClr val="732B75"/>
          </a:solidFill>
          <a:ln w="19050">
            <a:solidFill>
              <a:srgbClr val="9E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Vỏ ngoài cấu tạo gồm những thành phần nào?</a:t>
            </a:r>
          </a:p>
        </p:txBody>
      </p:sp>
      <p:sp>
        <p:nvSpPr>
          <p:cNvPr id="18660" name="AutoShape 228"/>
          <p:cNvSpPr>
            <a:spLocks/>
          </p:cNvSpPr>
          <p:nvPr/>
        </p:nvSpPr>
        <p:spPr bwMode="auto">
          <a:xfrm>
            <a:off x="6781800" y="1219200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8661" name="Text Box 229"/>
          <p:cNvSpPr txBox="1">
            <a:spLocks noChangeArrowheads="1"/>
          </p:cNvSpPr>
          <p:nvPr/>
        </p:nvSpPr>
        <p:spPr bwMode="auto">
          <a:xfrm>
            <a:off x="6934200" y="1066801"/>
            <a:ext cx="2133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311B83"/>
                </a:solidFill>
                <a:latin typeface="Times New Roman" panose="02020603050405020304" pitchFamily="18" charset="0"/>
              </a:rPr>
              <a:t>Lipit kép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311B83"/>
                </a:solidFill>
                <a:latin typeface="Times New Roman" panose="02020603050405020304" pitchFamily="18" charset="0"/>
              </a:rPr>
              <a:t>Protêin</a:t>
            </a:r>
          </a:p>
        </p:txBody>
      </p:sp>
      <p:sp>
        <p:nvSpPr>
          <p:cNvPr id="18449" name="AutoShape 230"/>
          <p:cNvSpPr>
            <a:spLocks noChangeArrowheads="1"/>
          </p:cNvSpPr>
          <p:nvPr/>
        </p:nvSpPr>
        <p:spPr bwMode="auto">
          <a:xfrm>
            <a:off x="2667000" y="5029200"/>
            <a:ext cx="3886200" cy="7620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Virut có vỏ ngoài</a:t>
            </a:r>
          </a:p>
        </p:txBody>
      </p:sp>
      <p:sp>
        <p:nvSpPr>
          <p:cNvPr id="18663" name="AutoShape 231"/>
          <p:cNvSpPr>
            <a:spLocks noChangeArrowheads="1"/>
          </p:cNvSpPr>
          <p:nvPr/>
        </p:nvSpPr>
        <p:spPr bwMode="auto">
          <a:xfrm>
            <a:off x="7315200" y="2438400"/>
            <a:ext cx="2286000" cy="1066800"/>
          </a:xfrm>
          <a:prstGeom prst="cloudCallout">
            <a:avLst>
              <a:gd name="adj1" fmla="val -48889"/>
              <a:gd name="adj2" fmla="val 59671"/>
            </a:avLst>
          </a:prstGeom>
          <a:solidFill>
            <a:srgbClr val="732B75"/>
          </a:solidFill>
          <a:ln w="19050">
            <a:solidFill>
              <a:srgbClr val="9E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</a:rPr>
              <a:t>Vai trò?</a:t>
            </a:r>
          </a:p>
        </p:txBody>
      </p:sp>
      <p:sp>
        <p:nvSpPr>
          <p:cNvPr id="18664" name="Text Box 232"/>
          <p:cNvSpPr txBox="1">
            <a:spLocks noChangeArrowheads="1"/>
          </p:cNvSpPr>
          <p:nvPr/>
        </p:nvSpPr>
        <p:spPr bwMode="auto">
          <a:xfrm>
            <a:off x="7543800" y="28956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311B83"/>
                </a:solidFill>
                <a:latin typeface="Times New Roman" panose="02020603050405020304" pitchFamily="18" charset="0"/>
              </a:rPr>
              <a:t>Kháng nguyên</a:t>
            </a:r>
          </a:p>
        </p:txBody>
      </p:sp>
      <p:sp>
        <p:nvSpPr>
          <p:cNvPr id="18665" name="Text Box 233"/>
          <p:cNvSpPr txBox="1">
            <a:spLocks noChangeArrowheads="1"/>
          </p:cNvSpPr>
          <p:nvPr/>
        </p:nvSpPr>
        <p:spPr bwMode="auto">
          <a:xfrm>
            <a:off x="7391400" y="4038600"/>
            <a:ext cx="304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sz="28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Giúp virut bám lên bề mặt tế bào chủ.</a:t>
            </a: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666" name="Line 234"/>
          <p:cNvSpPr>
            <a:spLocks noChangeShapeType="1"/>
          </p:cNvSpPr>
          <p:nvPr/>
        </p:nvSpPr>
        <p:spPr bwMode="auto">
          <a:xfrm flipV="1">
            <a:off x="7162800" y="3276600"/>
            <a:ext cx="533400" cy="3810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7" name="Line 235"/>
          <p:cNvSpPr>
            <a:spLocks noChangeShapeType="1"/>
          </p:cNvSpPr>
          <p:nvPr/>
        </p:nvSpPr>
        <p:spPr bwMode="auto">
          <a:xfrm>
            <a:off x="7162800" y="3733800"/>
            <a:ext cx="304800" cy="4572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8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59" grpId="0" animBg="1"/>
      <p:bldP spid="18659" grpId="1" animBg="1"/>
      <p:bldP spid="18660" grpId="0" animBg="1"/>
      <p:bldP spid="18661" grpId="0"/>
      <p:bldP spid="18663" grpId="0" animBg="1"/>
      <p:bldP spid="18663" grpId="1" animBg="1"/>
      <p:bldP spid="18664" grpId="0"/>
      <p:bldP spid="18665" grpId="0"/>
      <p:bldP spid="18666" grpId="0" animBg="1"/>
      <p:bldP spid="186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B1AC8E-5558-4231-9B21-1697E1922FBC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sz="1400"/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3657600" y="152400"/>
            <a:ext cx="4724400" cy="5334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II. CẤU TẠO VIRUT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2895600" y="-1524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54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1752600" y="914400"/>
            <a:ext cx="8458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>
                <a:solidFill>
                  <a:srgbClr val="311B83"/>
                </a:solidFill>
                <a:latin typeface="Times New Roman" panose="02020603050405020304" pitchFamily="18" charset="0"/>
              </a:rPr>
              <a:t>- Gồm có 2 thành phần cơ bản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>
              <a:solidFill>
                <a:srgbClr val="311B83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>
                <a:solidFill>
                  <a:srgbClr val="311B83"/>
                </a:solidFill>
                <a:latin typeface="Times New Roman" panose="02020603050405020304" pitchFamily="18" charset="0"/>
              </a:rPr>
              <a:t>  + Lõi là axit nuclêic (ADN hoặc ARN) là: hệ gen  của virut.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>
              <a:solidFill>
                <a:srgbClr val="311B83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>
                <a:solidFill>
                  <a:srgbClr val="311B83"/>
                </a:solidFill>
                <a:latin typeface="Times New Roman" panose="02020603050405020304" pitchFamily="18" charset="0"/>
              </a:rPr>
              <a:t> + Vỏ là prôtêin (Capsit).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>
              <a:solidFill>
                <a:srgbClr val="311B83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>
                <a:solidFill>
                  <a:srgbClr val="311B83"/>
                </a:solidFill>
                <a:latin typeface="Times New Roman" panose="02020603050405020304" pitchFamily="18" charset="0"/>
              </a:rPr>
              <a:t> Một số virut còn có thêm lớp vỏ ngoài, trên bề mặt vỏ ngoài có gai glicôprôtêin.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>
              <a:solidFill>
                <a:srgbClr val="311B83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311B83"/>
                </a:solidFill>
                <a:latin typeface="Times New Roman" panose="02020603050405020304" pitchFamily="18" charset="0"/>
              </a:rPr>
              <a:t>- Virut không vỏ ngoài là virut trần.</a:t>
            </a:r>
          </a:p>
        </p:txBody>
      </p:sp>
    </p:spTree>
    <p:extLst>
      <p:ext uri="{BB962C8B-B14F-4D97-AF65-F5344CB8AC3E}">
        <p14:creationId xmlns:p14="http://schemas.microsoft.com/office/powerpoint/2010/main" val="23290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7151C5-6FA5-4E2E-9C90-FEA662936259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sz="1400"/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3657600" y="152400"/>
            <a:ext cx="4876800" cy="6858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III. HÌNH THÁI VIRUT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90800" y="914400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i="1">
                <a:solidFill>
                  <a:srgbClr val="0000CC"/>
                </a:solidFill>
                <a:latin typeface="Times New Roman" panose="02020603050405020304" pitchFamily="18" charset="0"/>
              </a:rPr>
              <a:t>Có mấy loại cấu trúc virut ?</a:t>
            </a:r>
          </a:p>
        </p:txBody>
      </p:sp>
      <p:graphicFrame>
        <p:nvGraphicFramePr>
          <p:cNvPr id="21617" name="Group 113"/>
          <p:cNvGraphicFramePr>
            <a:graphicFrameLocks noGrp="1"/>
          </p:cNvGraphicFramePr>
          <p:nvPr/>
        </p:nvGraphicFramePr>
        <p:xfrm>
          <a:off x="1828800" y="1676400"/>
          <a:ext cx="8610600" cy="4953000"/>
        </p:xfrm>
        <a:graphic>
          <a:graphicData uri="http://schemas.openxmlformats.org/drawingml/2006/table">
            <a:tbl>
              <a:tblPr/>
              <a:tblGrid>
                <a:gridCol w="3276600"/>
                <a:gridCol w="2463800"/>
                <a:gridCol w="2870200"/>
              </a:tblGrid>
              <a:tr h="1233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Tên cấu trúc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2B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Đặc điểm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2B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Ví dụ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2B75"/>
                    </a:solidFill>
                  </a:tcPr>
                </a:tc>
              </a:tr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Cấu trúc xoắn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Cấu trúc khối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Cấu trúc hỗn hợp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18" name="AutoShape 114"/>
          <p:cNvSpPr>
            <a:spLocks noChangeArrowheads="1"/>
          </p:cNvSpPr>
          <p:nvPr/>
        </p:nvSpPr>
        <p:spPr bwMode="auto">
          <a:xfrm>
            <a:off x="3886200" y="990600"/>
            <a:ext cx="4419600" cy="533400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11320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09" grpId="1"/>
      <p:bldP spid="216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B793D6-4E86-420C-9F02-A2FC09BB7387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sz="1400"/>
          </a:p>
        </p:txBody>
      </p:sp>
      <p:graphicFrame>
        <p:nvGraphicFramePr>
          <p:cNvPr id="22562" name="Group 34"/>
          <p:cNvGraphicFramePr>
            <a:graphicFrameLocks noGrp="1"/>
          </p:cNvGraphicFramePr>
          <p:nvPr/>
        </p:nvGraphicFramePr>
        <p:xfrm>
          <a:off x="1676400" y="152400"/>
          <a:ext cx="4724400" cy="6477000"/>
        </p:xfrm>
        <a:graphic>
          <a:graphicData uri="http://schemas.openxmlformats.org/drawingml/2006/table">
            <a:tbl>
              <a:tblPr/>
              <a:tblGrid>
                <a:gridCol w="1404938"/>
                <a:gridCol w="3319462"/>
              </a:tblGrid>
              <a:tr h="17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Tên cấu trúc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2B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Cấu trúc xoắn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Đặc điểm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2B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Ví dụ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2B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3200400" y="1905001"/>
            <a:ext cx="32004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800" b="1" i="1">
                <a:solidFill>
                  <a:srgbClr val="311B83"/>
                </a:solidFill>
                <a:latin typeface="Times New Roman" panose="02020603050405020304" pitchFamily="18" charset="0"/>
              </a:rPr>
              <a:t>- Capsôme sắp xếp theo chiều xoắn của axit nuclêic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2800" b="1" i="1">
                <a:solidFill>
                  <a:srgbClr val="311B83"/>
                </a:solidFill>
                <a:latin typeface="Times New Roman" panose="02020603050405020304" pitchFamily="18" charset="0"/>
              </a:rPr>
              <a:t>- Có hình que, sợi hay hình cầu.</a:t>
            </a:r>
            <a:r>
              <a:rPr lang="en-US" sz="2800" b="1" i="1">
                <a:solidFill>
                  <a:srgbClr val="311B83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3200400" y="4648200"/>
            <a:ext cx="3048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sz="2800" b="1" i="1">
                <a:solidFill>
                  <a:srgbClr val="311B83"/>
                </a:solidFill>
                <a:latin typeface="Times New Roman" panose="02020603050405020304" pitchFamily="18" charset="0"/>
              </a:rPr>
              <a:t>Virut khả</a:t>
            </a:r>
            <a:r>
              <a:rPr lang="es-ES" sz="2800" b="1" i="1">
                <a:solidFill>
                  <a:srgbClr val="311B83"/>
                </a:solidFill>
                <a:latin typeface="Times New Roman" panose="02020603050405020304" pitchFamily="18" charset="0"/>
              </a:rPr>
              <a:t>m thuốc lá, virut cúm, virut sởi…</a:t>
            </a:r>
            <a:r>
              <a:rPr lang="en-US" sz="2800" b="1" i="1">
                <a:solidFill>
                  <a:srgbClr val="311B83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1523" name="Picture 37" descr="download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609600"/>
            <a:ext cx="30448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4" name="Text Box 38"/>
          <p:cNvSpPr txBox="1">
            <a:spLocks noChangeArrowheads="1"/>
          </p:cNvSpPr>
          <p:nvPr/>
        </p:nvSpPr>
        <p:spPr bwMode="auto">
          <a:xfrm>
            <a:off x="6934200" y="4419601"/>
            <a:ext cx="3124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>
                <a:solidFill>
                  <a:srgbClr val="CC0000"/>
                </a:solidFill>
                <a:latin typeface="Times New Roman" panose="02020603050405020304" pitchFamily="18" charset="0"/>
              </a:rPr>
              <a:t>Virut khảm thuốc lá</a:t>
            </a:r>
          </a:p>
        </p:txBody>
      </p:sp>
    </p:spTree>
    <p:extLst>
      <p:ext uri="{BB962C8B-B14F-4D97-AF65-F5344CB8AC3E}">
        <p14:creationId xmlns:p14="http://schemas.microsoft.com/office/powerpoint/2010/main" val="34728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3" grpId="0"/>
      <p:bldP spid="225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1F47F9-08BE-4A00-98FA-03ACD6BC96CA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400"/>
          </a:p>
        </p:txBody>
      </p:sp>
      <p:pic>
        <p:nvPicPr>
          <p:cNvPr id="4099" name="Picture 4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35814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images (1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1"/>
            <a:ext cx="32766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images (1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24200"/>
            <a:ext cx="2755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images (1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44958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2819400" y="274320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Bệnh thủy đậu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7467600" y="251460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Cúm gia cầm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2667000" y="63388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HIV/AIDS</a:t>
            </a: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3352800" y="1676400"/>
            <a:ext cx="5715000" cy="2667000"/>
          </a:xfrm>
          <a:prstGeom prst="irregularSeal2">
            <a:avLst/>
          </a:prstGeom>
          <a:solidFill>
            <a:srgbClr val="2FFFFF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400" b="1">
                <a:solidFill>
                  <a:srgbClr val="0000CC"/>
                </a:solidFill>
                <a:latin typeface="Times New Roman" panose="02020603050405020304" pitchFamily="18" charset="0"/>
              </a:rPr>
              <a:t>VIRUT</a:t>
            </a:r>
          </a:p>
        </p:txBody>
      </p:sp>
    </p:spTree>
    <p:extLst>
      <p:ext uri="{BB962C8B-B14F-4D97-AF65-F5344CB8AC3E}">
        <p14:creationId xmlns:p14="http://schemas.microsoft.com/office/powerpoint/2010/main" val="20155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389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/>
      <p:bldP spid="3892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1DD2A0-C5C7-4D62-8616-EDC9888CE333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sz="1400"/>
          </a:p>
        </p:txBody>
      </p:sp>
      <p:graphicFrame>
        <p:nvGraphicFramePr>
          <p:cNvPr id="23556" name="Group 4"/>
          <p:cNvGraphicFramePr>
            <a:graphicFrameLocks noGrp="1"/>
          </p:cNvGraphicFramePr>
          <p:nvPr/>
        </p:nvGraphicFramePr>
        <p:xfrm>
          <a:off x="1676400" y="152400"/>
          <a:ext cx="4724400" cy="6477000"/>
        </p:xfrm>
        <a:graphic>
          <a:graphicData uri="http://schemas.openxmlformats.org/drawingml/2006/table">
            <a:tbl>
              <a:tblPr/>
              <a:tblGrid>
                <a:gridCol w="1404938"/>
                <a:gridCol w="3319462"/>
              </a:tblGrid>
              <a:tr h="17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Tên cấu trúc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2B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Cấu trúc khối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Đặc điểm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2B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Ví dụ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2B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200400" y="2133601"/>
            <a:ext cx="3048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sz="2800" b="1" i="1">
                <a:solidFill>
                  <a:srgbClr val="311B83"/>
                </a:solidFill>
                <a:latin typeface="Times New Roman" panose="02020603050405020304" pitchFamily="18" charset="0"/>
              </a:rPr>
              <a:t>Capsôme sắp xếp theo hình khối đa diện với 20 mặt tam giác đều</a:t>
            </a:r>
            <a:endParaRPr lang="en-US" sz="2800" b="1" i="1">
              <a:solidFill>
                <a:srgbClr val="311B8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3429000" y="49530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i="1">
                <a:solidFill>
                  <a:srgbClr val="311B83"/>
                </a:solidFill>
                <a:latin typeface="Times New Roman" panose="02020603050405020304" pitchFamily="18" charset="0"/>
              </a:rPr>
              <a:t>Virut bại liệt </a:t>
            </a:r>
          </a:p>
        </p:txBody>
      </p:sp>
      <p:pic>
        <p:nvPicPr>
          <p:cNvPr id="22547" name="Picture 34" descr="download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762000"/>
            <a:ext cx="295751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Text Box 35"/>
          <p:cNvSpPr txBox="1">
            <a:spLocks noChangeArrowheads="1"/>
          </p:cNvSpPr>
          <p:nvPr/>
        </p:nvSpPr>
        <p:spPr bwMode="auto">
          <a:xfrm>
            <a:off x="7239000" y="4419601"/>
            <a:ext cx="2514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>
                <a:solidFill>
                  <a:srgbClr val="CC0000"/>
                </a:solidFill>
                <a:latin typeface="Times New Roman" panose="02020603050405020304" pitchFamily="18" charset="0"/>
              </a:rPr>
              <a:t>Virut viêm gan C</a:t>
            </a:r>
          </a:p>
        </p:txBody>
      </p:sp>
    </p:spTree>
    <p:extLst>
      <p:ext uri="{BB962C8B-B14F-4D97-AF65-F5344CB8AC3E}">
        <p14:creationId xmlns:p14="http://schemas.microsoft.com/office/powerpoint/2010/main" val="16671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/>
      <p:bldP spid="235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CE7BA-6A84-4482-AC9E-12BF75569AFC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sz="1400"/>
          </a:p>
        </p:txBody>
      </p:sp>
      <p:graphicFrame>
        <p:nvGraphicFramePr>
          <p:cNvPr id="24580" name="Group 4"/>
          <p:cNvGraphicFramePr>
            <a:graphicFrameLocks noGrp="1"/>
          </p:cNvGraphicFramePr>
          <p:nvPr/>
        </p:nvGraphicFramePr>
        <p:xfrm>
          <a:off x="1676400" y="152400"/>
          <a:ext cx="4724400" cy="6477000"/>
        </p:xfrm>
        <a:graphic>
          <a:graphicData uri="http://schemas.openxmlformats.org/drawingml/2006/table">
            <a:tbl>
              <a:tblPr/>
              <a:tblGrid>
                <a:gridCol w="1404938"/>
                <a:gridCol w="3319462"/>
              </a:tblGrid>
              <a:tr h="17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Tên cấu trúc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2B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Cấu trúc hỗn hợp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Đặc điểm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2B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Ví dụ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2B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276600" y="2133601"/>
            <a:ext cx="2895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sz="2800" b="1" i="1">
                <a:solidFill>
                  <a:srgbClr val="311B83"/>
                </a:solidFill>
                <a:latin typeface="Times New Roman" panose="02020603050405020304" pitchFamily="18" charset="0"/>
              </a:rPr>
              <a:t>Đầu có cấu trúc khối chứa axit nuclêic, đuôi có cấu trúc xoắn</a:t>
            </a:r>
            <a:r>
              <a:rPr lang="en-US" sz="2800" b="1" i="1">
                <a:solidFill>
                  <a:srgbClr val="311B83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886200" y="49530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i="1">
                <a:solidFill>
                  <a:srgbClr val="311B83"/>
                </a:solidFill>
                <a:latin typeface="Times New Roman" panose="02020603050405020304" pitchFamily="18" charset="0"/>
              </a:rPr>
              <a:t>Phagơ</a:t>
            </a:r>
          </a:p>
        </p:txBody>
      </p:sp>
      <p:pic>
        <p:nvPicPr>
          <p:cNvPr id="23571" name="Picture 20" descr="images (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914400"/>
            <a:ext cx="2619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7239000" y="4343400"/>
            <a:ext cx="289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Phagơ (thể thực khuẩn)</a:t>
            </a:r>
          </a:p>
        </p:txBody>
      </p:sp>
    </p:spTree>
    <p:extLst>
      <p:ext uri="{BB962C8B-B14F-4D97-AF65-F5344CB8AC3E}">
        <p14:creationId xmlns:p14="http://schemas.microsoft.com/office/powerpoint/2010/main" val="6045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14ADA9-3549-44C6-BD49-75351F181E6C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sz="140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47002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6her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2362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04801"/>
            <a:ext cx="231616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1905000" y="29718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Virut dại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4572000" y="58674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Virut sởi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8382000" y="27432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Virut cúm</a:t>
            </a:r>
          </a:p>
        </p:txBody>
      </p:sp>
      <p:pic>
        <p:nvPicPr>
          <p:cNvPr id="24585" name="Picture 8" descr="virus sở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4800600" y="25146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Virut hecpet</a:t>
            </a:r>
          </a:p>
        </p:txBody>
      </p:sp>
      <p:pic>
        <p:nvPicPr>
          <p:cNvPr id="24587" name="Picture 10" descr="download (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65760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1905000" y="59436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Phagơ</a:t>
            </a:r>
          </a:p>
        </p:txBody>
      </p:sp>
      <p:pic>
        <p:nvPicPr>
          <p:cNvPr id="24589" name="Picture 12" descr="6adenovir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76600"/>
            <a:ext cx="2362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Text Box 13"/>
          <p:cNvSpPr txBox="1">
            <a:spLocks noChangeArrowheads="1"/>
          </p:cNvSpPr>
          <p:nvPr/>
        </p:nvSpPr>
        <p:spPr bwMode="auto">
          <a:xfrm>
            <a:off x="7924800" y="58674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Adenovirus</a:t>
            </a:r>
          </a:p>
        </p:txBody>
      </p:sp>
    </p:spTree>
    <p:extLst>
      <p:ext uri="{BB962C8B-B14F-4D97-AF65-F5344CB8AC3E}">
        <p14:creationId xmlns:p14="http://schemas.microsoft.com/office/powerpoint/2010/main" val="28137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8E138E-39FE-4AF5-8278-B6774212F725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sz="1400"/>
          </a:p>
        </p:txBody>
      </p:sp>
      <p:sp>
        <p:nvSpPr>
          <p:cNvPr id="25603" name="Text Box 44"/>
          <p:cNvSpPr txBox="1">
            <a:spLocks noChangeArrowheads="1"/>
          </p:cNvSpPr>
          <p:nvPr/>
        </p:nvSpPr>
        <p:spPr bwMode="auto">
          <a:xfrm>
            <a:off x="2743200" y="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54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5604" name="AutoShape 45"/>
          <p:cNvSpPr>
            <a:spLocks noChangeArrowheads="1"/>
          </p:cNvSpPr>
          <p:nvPr/>
        </p:nvSpPr>
        <p:spPr bwMode="auto">
          <a:xfrm>
            <a:off x="3657600" y="152400"/>
            <a:ext cx="4876800" cy="6858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III. HÌNH THÁI VIRUT</a:t>
            </a:r>
          </a:p>
        </p:txBody>
      </p:sp>
      <p:sp>
        <p:nvSpPr>
          <p:cNvPr id="25605" name="Text Box 46"/>
          <p:cNvSpPr txBox="1">
            <a:spLocks noChangeArrowheads="1"/>
          </p:cNvSpPr>
          <p:nvPr/>
        </p:nvSpPr>
        <p:spPr bwMode="auto">
          <a:xfrm>
            <a:off x="1676400" y="11430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3400" b="1">
                <a:solidFill>
                  <a:srgbClr val="0000CC"/>
                </a:solidFill>
                <a:latin typeface="Times New Roman" panose="02020603050405020304" pitchFamily="18" charset="0"/>
              </a:rPr>
              <a:t> Virut chưa có cấu tế bào nên gọi là hạt virut. Hạt virut có 3 loại cấu trúc: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400">
                <a:solidFill>
                  <a:srgbClr val="CC0000"/>
                </a:solidFill>
                <a:latin typeface="Times New Roman" panose="02020603050405020304" pitchFamily="18" charset="0"/>
              </a:rPr>
              <a:t>+ Cấu trúc xoắn</a:t>
            </a:r>
            <a:r>
              <a:rPr lang="en-US" sz="3400" i="1">
                <a:solidFill>
                  <a:srgbClr val="311B83"/>
                </a:solidFill>
                <a:latin typeface="Times New Roman" panose="02020603050405020304" pitchFamily="18" charset="0"/>
              </a:rPr>
              <a:t>: </a:t>
            </a:r>
            <a:r>
              <a:rPr lang="fr-FR" sz="3400" b="1" i="1">
                <a:solidFill>
                  <a:srgbClr val="311B83"/>
                </a:solidFill>
                <a:latin typeface="Times New Roman" panose="02020603050405020304" pitchFamily="18" charset="0"/>
              </a:rPr>
              <a:t>Capsôme sắp xếp theo chiều xoắn của axit nuclêic. Virut có hình que, sợi hay hình cầu.</a:t>
            </a:r>
            <a:r>
              <a:rPr lang="en-US" sz="3400" b="1" i="1">
                <a:solidFill>
                  <a:srgbClr val="311B83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400">
                <a:solidFill>
                  <a:srgbClr val="CC0000"/>
                </a:solidFill>
                <a:latin typeface="Times New Roman" panose="02020603050405020304" pitchFamily="18" charset="0"/>
              </a:rPr>
              <a:t>+ Cấu trúc khối</a:t>
            </a:r>
            <a:r>
              <a:rPr lang="en-US" sz="3400" i="1">
                <a:solidFill>
                  <a:srgbClr val="311B83"/>
                </a:solidFill>
                <a:latin typeface="Times New Roman" panose="02020603050405020304" pitchFamily="18" charset="0"/>
              </a:rPr>
              <a:t>:  </a:t>
            </a:r>
            <a:r>
              <a:rPr lang="fr-FR" sz="3400" b="1" i="1">
                <a:solidFill>
                  <a:srgbClr val="311B83"/>
                </a:solidFill>
                <a:latin typeface="Times New Roman" panose="02020603050405020304" pitchFamily="18" charset="0"/>
              </a:rPr>
              <a:t>Capsôme sắp xếp theo hình khối đa diện với 20 mặt tam giác đều</a:t>
            </a:r>
            <a:r>
              <a:rPr lang="en-US" sz="3400" b="1" i="1">
                <a:solidFill>
                  <a:srgbClr val="311B83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400" i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sz="3400" i="1">
                <a:solidFill>
                  <a:srgbClr val="311B83"/>
                </a:solidFill>
                <a:latin typeface="Times New Roman" panose="02020603050405020304" pitchFamily="18" charset="0"/>
              </a:rPr>
              <a:t> </a:t>
            </a:r>
            <a:r>
              <a:rPr lang="en-US" sz="3400">
                <a:solidFill>
                  <a:srgbClr val="CC0000"/>
                </a:solidFill>
                <a:latin typeface="Times New Roman" panose="02020603050405020304" pitchFamily="18" charset="0"/>
              </a:rPr>
              <a:t>Cấu trúc hỗn hợp</a:t>
            </a:r>
            <a:r>
              <a:rPr lang="en-US" sz="3400" i="1">
                <a:solidFill>
                  <a:srgbClr val="311B83"/>
                </a:solidFill>
                <a:latin typeface="Times New Roman" panose="02020603050405020304" pitchFamily="18" charset="0"/>
              </a:rPr>
              <a:t>: </a:t>
            </a:r>
            <a:r>
              <a:rPr lang="fr-FR" sz="3400" b="1" i="1">
                <a:solidFill>
                  <a:srgbClr val="311B83"/>
                </a:solidFill>
                <a:latin typeface="Times New Roman" panose="02020603050405020304" pitchFamily="18" charset="0"/>
              </a:rPr>
              <a:t>Đầu có cấu trúc khối chứa axit nuclêic, đuôi có cấu trúc xoắn.</a:t>
            </a:r>
            <a:r>
              <a:rPr lang="en-US" sz="3400" b="1" i="1">
                <a:solidFill>
                  <a:srgbClr val="311B83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93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09CAFC-2347-4A0D-8948-887C1D373707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sz="1400"/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590800" y="5867401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Sơ đồ thí nghiệm của Franken và Conrat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438400" y="228600"/>
            <a:ext cx="617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i="1">
                <a:solidFill>
                  <a:schemeClr val="accent2"/>
                </a:solidFill>
                <a:latin typeface="Times New Roman" panose="02020603050405020304" pitchFamily="18" charset="0"/>
              </a:rPr>
              <a:t>Em hãy mô tả thí nghiệm sau đây:</a:t>
            </a:r>
          </a:p>
        </p:txBody>
      </p:sp>
      <p:pic>
        <p:nvPicPr>
          <p:cNvPr id="26629" name="Picture 8" descr="vie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67818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8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D2ECEB-E86A-473E-862F-F6A684684009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sz="1400"/>
          </a:p>
        </p:txBody>
      </p:sp>
      <p:pic>
        <p:nvPicPr>
          <p:cNvPr id="27651" name="Picture 4" descr="vie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67818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362200" y="914401"/>
            <a:ext cx="1676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Chủng B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209800" y="5486401"/>
            <a:ext cx="1676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Chủng A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077200" y="4419601"/>
            <a:ext cx="1676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077200" y="4419601"/>
            <a:ext cx="1676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Chủng B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819400" y="228600"/>
            <a:ext cx="617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i="1">
                <a:solidFill>
                  <a:schemeClr val="accent2"/>
                </a:solidFill>
                <a:latin typeface="Times New Roman" panose="02020603050405020304" pitchFamily="18" charset="0"/>
              </a:rPr>
              <a:t>Chức năng của hệ gen virut là gì?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667000" y="1524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Hệ gen virut : Lưu giữ và truyền đạt thông tin di truyền.</a:t>
            </a:r>
          </a:p>
        </p:txBody>
      </p:sp>
    </p:spTree>
    <p:extLst>
      <p:ext uri="{BB962C8B-B14F-4D97-AF65-F5344CB8AC3E}">
        <p14:creationId xmlns:p14="http://schemas.microsoft.com/office/powerpoint/2010/main" val="103969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  <p:bldP spid="27657" grpId="0"/>
      <p:bldP spid="27657" grpId="1"/>
      <p:bldP spid="276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4B24BA-05E8-4D14-A1D6-DE0237D1E4D6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sz="1400"/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5257800" y="609600"/>
            <a:ext cx="4876800" cy="3429000"/>
          </a:xfrm>
          <a:prstGeom prst="cloudCallout">
            <a:avLst>
              <a:gd name="adj1" fmla="val -64713"/>
              <a:gd name="adj2" fmla="val 26574"/>
            </a:avLst>
          </a:prstGeom>
          <a:solidFill>
            <a:srgbClr val="732B75"/>
          </a:solidFill>
          <a:ln w="19050">
            <a:solidFill>
              <a:srgbClr val="9E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</a:rPr>
              <a:t>Theo em có thể nuôi virut trên môi trường nhân tạo như nuôi vi khuẩn không?</a:t>
            </a:r>
          </a:p>
        </p:txBody>
      </p:sp>
      <p:pic>
        <p:nvPicPr>
          <p:cNvPr id="28676" name="Picture 5" descr="images (1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667001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0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E39756-2DE6-4292-9F1C-D3F8477A3FF9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sz="1400"/>
          </a:p>
        </p:txBody>
      </p:sp>
      <p:pic>
        <p:nvPicPr>
          <p:cNvPr id="29699" name="Picture 4" descr="20540612_images901605_trungthinghiem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1"/>
            <a:ext cx="32766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676400" y="2743200"/>
            <a:ext cx="289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Trứng dùng để điều chế vaccin</a:t>
            </a:r>
          </a:p>
        </p:txBody>
      </p:sp>
      <p:pic>
        <p:nvPicPr>
          <p:cNvPr id="29701" name="Picture 7" descr="Tiêm chủng sản xuất văcxin vào phôi trứng gà tại Viện Công nghệ si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04801"/>
            <a:ext cx="345281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7391400" y="2971800"/>
            <a:ext cx="2743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Tiêm chủng sản xuất văcxin vào phôi trứng gà</a:t>
            </a:r>
          </a:p>
        </p:txBody>
      </p:sp>
      <p:pic>
        <p:nvPicPr>
          <p:cNvPr id="29703" name="Picture 10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1"/>
            <a:ext cx="28575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6248400" y="4876800"/>
            <a:ext cx="2743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Vaccin cúm đại dịch H5N1 sản xuất từ phôi gà. </a:t>
            </a:r>
          </a:p>
        </p:txBody>
      </p:sp>
      <p:sp>
        <p:nvSpPr>
          <p:cNvPr id="29705" name="AutoShape 12"/>
          <p:cNvSpPr>
            <a:spLocks noChangeArrowheads="1"/>
          </p:cNvSpPr>
          <p:nvPr/>
        </p:nvSpPr>
        <p:spPr bwMode="auto">
          <a:xfrm>
            <a:off x="4876800" y="1524000"/>
            <a:ext cx="2133600" cy="2133600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11B83"/>
                </a:solidFill>
                <a:latin typeface="Times New Roman" panose="02020603050405020304" pitchFamily="18" charset="0"/>
              </a:rPr>
              <a:t>Môi trường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11B83"/>
                </a:solidFill>
                <a:latin typeface="Times New Roman" panose="02020603050405020304" pitchFamily="18" charset="0"/>
              </a:rPr>
              <a:t>nuôi cấy: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11B83"/>
                </a:solidFill>
                <a:latin typeface="Times New Roman" panose="02020603050405020304" pitchFamily="18" charset="0"/>
              </a:rPr>
              <a:t>phôi gà</a:t>
            </a:r>
          </a:p>
        </p:txBody>
      </p:sp>
    </p:spTree>
    <p:extLst>
      <p:ext uri="{BB962C8B-B14F-4D97-AF65-F5344CB8AC3E}">
        <p14:creationId xmlns:p14="http://schemas.microsoft.com/office/powerpoint/2010/main" val="42439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9F1494-7B41-4AA2-A362-8B9A72758926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sz="1400"/>
          </a:p>
        </p:txBody>
      </p:sp>
      <p:sp>
        <p:nvSpPr>
          <p:cNvPr id="34819" name="AutoShape 4"/>
          <p:cNvSpPr>
            <a:spLocks noChangeArrowheads="1"/>
          </p:cNvSpPr>
          <p:nvPr/>
        </p:nvSpPr>
        <p:spPr bwMode="auto">
          <a:xfrm>
            <a:off x="4038600" y="304800"/>
            <a:ext cx="3886200" cy="8382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3600" b="1">
                <a:solidFill>
                  <a:srgbClr val="311B83"/>
                </a:solidFill>
                <a:latin typeface="Times New Roman" panose="02020603050405020304" pitchFamily="18" charset="0"/>
              </a:rPr>
              <a:t>DẶN DÒ</a:t>
            </a: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124200" y="1752601"/>
            <a:ext cx="6477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Học bài cũ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Đọc mục em có biết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Xem trước bài mới</a:t>
            </a:r>
          </a:p>
        </p:txBody>
      </p:sp>
    </p:spTree>
    <p:extLst>
      <p:ext uri="{BB962C8B-B14F-4D97-AF65-F5344CB8AC3E}">
        <p14:creationId xmlns:p14="http://schemas.microsoft.com/office/powerpoint/2010/main" val="201212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ACBACC-0DF5-4561-ACA8-5F609FA6E1C7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sz="1400"/>
          </a:p>
        </p:txBody>
      </p:sp>
      <p:pic>
        <p:nvPicPr>
          <p:cNvPr id="35843" name="Picture 4" descr="371_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76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2667000" y="228601"/>
            <a:ext cx="4495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7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Tạm</a:t>
            </a:r>
            <a:r>
              <a:rPr lang="en-US" sz="7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biệt</a:t>
            </a:r>
            <a:r>
              <a:rPr lang="en-US" sz="7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7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7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sz="7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sinh</a:t>
            </a:r>
            <a:r>
              <a:rPr lang="en-US" sz="7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sz="7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10</a:t>
            </a:r>
            <a:endParaRPr lang="en-US" sz="72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E6851-DFFC-41A8-B10E-2BCB7AFEFC8B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sz="1400"/>
          </a:p>
        </p:txBody>
      </p:sp>
      <p:pic>
        <p:nvPicPr>
          <p:cNvPr id="5123" name="Picture 9" descr="blogbgdlimepink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667000" y="381001"/>
            <a:ext cx="716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CHƯƠNG III</a:t>
            </a: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VIRUT VÀ BỆNH TRUYỀN NHIỄM</a:t>
            </a:r>
          </a:p>
        </p:txBody>
      </p:sp>
      <p:sp>
        <p:nvSpPr>
          <p:cNvPr id="5125" name="WordArt 7"/>
          <p:cNvSpPr>
            <a:spLocks noChangeArrowheads="1" noChangeShapeType="1" noTextEdit="1"/>
          </p:cNvSpPr>
          <p:nvPr/>
        </p:nvSpPr>
        <p:spPr bwMode="auto">
          <a:xfrm>
            <a:off x="2660650" y="1978026"/>
            <a:ext cx="7010400" cy="27162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8875"/>
                <a:gd name="adj2" fmla="val 296"/>
              </a:avLst>
            </a:prstTxWarp>
          </a:bodyPr>
          <a:lstStyle/>
          <a:p>
            <a:pPr algn="ctr"/>
            <a:r>
              <a:rPr lang="en-US" sz="3600" kern="10" spc="-36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Bài 29: Cấu trúc </a:t>
            </a:r>
          </a:p>
          <a:p>
            <a:pPr algn="ctr"/>
            <a:r>
              <a:rPr lang="en-US" sz="3600" kern="10" spc="-36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 loại virut</a:t>
            </a:r>
          </a:p>
        </p:txBody>
      </p:sp>
    </p:spTree>
    <p:extLst>
      <p:ext uri="{BB962C8B-B14F-4D97-AF65-F5344CB8AC3E}">
        <p14:creationId xmlns:p14="http://schemas.microsoft.com/office/powerpoint/2010/main" val="6769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8B8968-5480-4C5D-BBE5-7D2133232EBC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sz="1400"/>
          </a:p>
        </p:txBody>
      </p:sp>
      <p:pic>
        <p:nvPicPr>
          <p:cNvPr id="6147" name="Picture 8" descr="port_turq_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-4763"/>
            <a:ext cx="91551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0" y="381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CẤU TRÚC CÁC LOẠI VIRUT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895600" y="1600200"/>
            <a:ext cx="4724400" cy="7620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I. KHÁI NIỆM VIRUT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895600" y="2895600"/>
            <a:ext cx="4572000" cy="8382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II. CẤU TẠO VIRUT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971800" y="4267200"/>
            <a:ext cx="4648200" cy="7620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III. HÌNH THÁI VIRUT</a:t>
            </a:r>
          </a:p>
        </p:txBody>
      </p:sp>
    </p:spTree>
    <p:extLst>
      <p:ext uri="{BB962C8B-B14F-4D97-AF65-F5344CB8AC3E}">
        <p14:creationId xmlns:p14="http://schemas.microsoft.com/office/powerpoint/2010/main" val="5392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DA84E2-AA4B-42FB-9BD3-8A7F6904085D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400"/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3657600" y="152400"/>
            <a:ext cx="4724400" cy="5334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I. KHÁI NIỆM VIRUT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752600" y="762000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i="1">
                <a:solidFill>
                  <a:srgbClr val="6600CC"/>
                </a:solidFill>
                <a:latin typeface="Times New Roman" panose="02020603050405020304" pitchFamily="18" charset="0"/>
              </a:rPr>
              <a:t>Dựa vào nội dung sgk để hoàn thành nội dung sau: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1828800" y="1600201"/>
            <a:ext cx="838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</a:rPr>
              <a:t>- Virut là thực thể ……………………………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</a:rPr>
              <a:t>- Kích thước:………………………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</a:rPr>
              <a:t> - Cấu tạo………….., gồm có:……………………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</a:rPr>
              <a:t> được bao bọc bởi………………………………..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</a:rPr>
              <a:t>- Virut sống…………………………………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257800" y="1447800"/>
            <a:ext cx="403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400">
                <a:solidFill>
                  <a:srgbClr val="E60000"/>
                </a:solidFill>
                <a:latin typeface="Times New Roman" panose="02020603050405020304" pitchFamily="18" charset="0"/>
              </a:rPr>
              <a:t>chưa có cấu tạo tế bào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572000" y="23622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>
                <a:solidFill>
                  <a:srgbClr val="E60000"/>
                </a:solidFill>
                <a:latin typeface="Times New Roman" panose="02020603050405020304" pitchFamily="18" charset="0"/>
              </a:rPr>
              <a:t>siêu nhỏ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200400" y="33528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>
                <a:solidFill>
                  <a:srgbClr val="E60000"/>
                </a:solidFill>
                <a:latin typeface="Times New Roman" panose="02020603050405020304" pitchFamily="18" charset="0"/>
              </a:rPr>
              <a:t>đơn giản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553200" y="33528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>
                <a:solidFill>
                  <a:srgbClr val="E60000"/>
                </a:solidFill>
                <a:latin typeface="Times New Roman" panose="02020603050405020304" pitchFamily="18" charset="0"/>
              </a:rPr>
              <a:t>1 loại axit nuclêic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562600" y="42672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>
                <a:solidFill>
                  <a:srgbClr val="E60000"/>
                </a:solidFill>
                <a:latin typeface="Times New Roman" panose="02020603050405020304" pitchFamily="18" charset="0"/>
              </a:rPr>
              <a:t>vỏ protêin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962400" y="5257800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>
                <a:solidFill>
                  <a:srgbClr val="E60000"/>
                </a:solidFill>
                <a:latin typeface="Times New Roman" panose="02020603050405020304" pitchFamily="18" charset="0"/>
              </a:rPr>
              <a:t>kí sinh nội bào bắt buộc</a:t>
            </a:r>
          </a:p>
        </p:txBody>
      </p:sp>
    </p:spTree>
    <p:extLst>
      <p:ext uri="{BB962C8B-B14F-4D97-AF65-F5344CB8AC3E}">
        <p14:creationId xmlns:p14="http://schemas.microsoft.com/office/powerpoint/2010/main" val="25003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1" grpId="0"/>
      <p:bldP spid="5132" grpId="0"/>
      <p:bldP spid="5133" grpId="0"/>
      <p:bldP spid="5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2A7E1C-3B55-4A6A-A488-A428E2E40B84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1400"/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3657600" y="152400"/>
            <a:ext cx="4724400" cy="5334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I. KHÁI NIỆM VIRUT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334000" y="1905000"/>
            <a:ext cx="4038600" cy="2667000"/>
          </a:xfrm>
          <a:prstGeom prst="cloudCallout">
            <a:avLst>
              <a:gd name="adj1" fmla="val -69731"/>
              <a:gd name="adj2" fmla="val 78153"/>
            </a:avLst>
          </a:prstGeom>
          <a:solidFill>
            <a:srgbClr val="732B75"/>
          </a:solidFill>
          <a:ln w="19050">
            <a:solidFill>
              <a:srgbClr val="9E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Theo các em, ở ngoài tế bào chủ virut có thể sống được không?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343400" y="2286001"/>
            <a:ext cx="5791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</a:rPr>
              <a:t>HIV có thể sống trong xác bệnh nhân AIDS trong vòng 24h.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</a:rPr>
              <a:t> Các dịch tiết, giọt máu khô đọng ở kim tiêm chúng có thể sống từ 2-&gt;7 ngày. 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5181600" y="1828800"/>
            <a:ext cx="4038600" cy="2667000"/>
          </a:xfrm>
          <a:prstGeom prst="cloudCallout">
            <a:avLst>
              <a:gd name="adj1" fmla="val -66079"/>
              <a:gd name="adj2" fmla="val 32319"/>
            </a:avLst>
          </a:prstGeom>
          <a:solidFill>
            <a:srgbClr val="732B75"/>
          </a:solidFill>
          <a:ln w="19050">
            <a:solidFill>
              <a:srgbClr val="9E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Kí sinh nội bào bắt buộc là gì?</a:t>
            </a:r>
          </a:p>
        </p:txBody>
      </p:sp>
      <p:sp>
        <p:nvSpPr>
          <p:cNvPr id="8199" name="Text Box 17"/>
          <p:cNvSpPr txBox="1">
            <a:spLocks noChangeArrowheads="1"/>
          </p:cNvSpPr>
          <p:nvPr/>
        </p:nvSpPr>
        <p:spPr bwMode="auto">
          <a:xfrm>
            <a:off x="6629400" y="464820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8200" name="AutoShape 20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pic>
        <p:nvPicPr>
          <p:cNvPr id="8201" name="Picture 22" descr="images (1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1"/>
            <a:ext cx="1854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2286000" y="990600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FR">
                <a:solidFill>
                  <a:srgbClr val="0000CC"/>
                </a:solidFill>
                <a:latin typeface="Times New Roman" panose="02020603050405020304" pitchFamily="18" charset="0"/>
              </a:rPr>
              <a:t>Virut phải tồn tại dựa vào tế bào, không thể sống độc lập bên ngoài tế bào.</a:t>
            </a:r>
            <a:endParaRPr lang="en-US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16" name="Picture 24" descr="images (1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22860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1905000" y="55626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HIV</a:t>
            </a:r>
          </a:p>
        </p:txBody>
      </p:sp>
    </p:spTree>
    <p:extLst>
      <p:ext uri="{BB962C8B-B14F-4D97-AF65-F5344CB8AC3E}">
        <p14:creationId xmlns:p14="http://schemas.microsoft.com/office/powerpoint/2010/main" val="19961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3" grpId="1" animBg="1"/>
      <p:bldP spid="8206" grpId="0"/>
      <p:bldP spid="8207" grpId="0" animBg="1"/>
      <p:bldP spid="8207" grpId="1" animBg="1"/>
      <p:bldP spid="8215" grpId="0"/>
      <p:bldP spid="82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8BFBB1-08D8-47F5-9A88-802B7E816D79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400"/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3657600" y="152400"/>
            <a:ext cx="4724400" cy="5334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I. KHÁI NIỆM VIRUT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828800" y="990601"/>
            <a:ext cx="86106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3600">
                <a:solidFill>
                  <a:srgbClr val="311B8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Virut là thực thể </a:t>
            </a:r>
            <a:r>
              <a:rPr lang="fr-FR" sz="360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chưa có cấu tạo tế bào.</a:t>
            </a:r>
            <a:r>
              <a:rPr lang="fr-FR" sz="3600">
                <a:solidFill>
                  <a:srgbClr val="311B8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sz="3600">
              <a:solidFill>
                <a:srgbClr val="311B83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3600">
                <a:solidFill>
                  <a:srgbClr val="311B8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Có kích thước </a:t>
            </a:r>
            <a:r>
              <a:rPr lang="fr-FR" sz="360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siêu nhỏ</a:t>
            </a:r>
            <a:r>
              <a:rPr lang="fr-FR" sz="3600">
                <a:solidFill>
                  <a:srgbClr val="311B8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sz="3600">
              <a:solidFill>
                <a:srgbClr val="311B83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3600">
                <a:solidFill>
                  <a:srgbClr val="311B8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Có cấu tạo đơn giản gồm </a:t>
            </a:r>
            <a:r>
              <a:rPr lang="fr-FR" sz="360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 loại axit nuclêic</a:t>
            </a:r>
            <a:r>
              <a:rPr lang="fr-FR" sz="3600">
                <a:solidFill>
                  <a:srgbClr val="311B8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được bao bởi </a:t>
            </a:r>
            <a:r>
              <a:rPr lang="fr-FR" sz="360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vỏ protêin</a:t>
            </a:r>
            <a:r>
              <a:rPr lang="fr-FR" sz="3600">
                <a:solidFill>
                  <a:srgbClr val="311B8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sz="3600">
              <a:solidFill>
                <a:srgbClr val="311B83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3600">
                <a:solidFill>
                  <a:srgbClr val="311B8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Virut sống </a:t>
            </a:r>
            <a:r>
              <a:rPr lang="fr-FR" sz="3600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kí sinh nội bào bắt buộc</a:t>
            </a:r>
            <a:r>
              <a:rPr lang="fr-FR" sz="3600">
                <a:solidFill>
                  <a:srgbClr val="311B8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sz="3600">
              <a:solidFill>
                <a:srgbClr val="311B83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2819401" y="-152400"/>
            <a:ext cx="7413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5400" b="1">
                <a:solidFill>
                  <a:srgbClr val="311B83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5400" b="1">
              <a:solidFill>
                <a:srgbClr val="311B83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922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23B65C-EFB1-4736-ABD8-9C3288F664C7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sz="1400"/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3657600" y="152400"/>
            <a:ext cx="4724400" cy="5334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I. KHÁI NIỆM VIRUT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105400" y="990600"/>
            <a:ext cx="4724400" cy="2819400"/>
          </a:xfrm>
          <a:prstGeom prst="cloudCallout">
            <a:avLst>
              <a:gd name="adj1" fmla="val -46537"/>
              <a:gd name="adj2" fmla="val 52815"/>
            </a:avLst>
          </a:prstGeom>
          <a:solidFill>
            <a:srgbClr val="732B75"/>
          </a:solidFill>
          <a:ln w="19050">
            <a:solidFill>
              <a:srgbClr val="9E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</a:rPr>
              <a:t>Em hãy kể tên các tiêu chí dùng để phân loại virut?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124200" y="1447800"/>
            <a:ext cx="3200400" cy="685800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Axit nuclêic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2209800" y="2819400"/>
            <a:ext cx="4495800" cy="838200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Cấu trúc vỏ capsit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905000" y="4267200"/>
            <a:ext cx="5410200" cy="838200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Có hay không có vỏ ngoài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6324600" y="1295400"/>
            <a:ext cx="129540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7620000" y="990600"/>
            <a:ext cx="2438400" cy="9144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Virut ADN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6324600" y="1828800"/>
            <a:ext cx="129540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7620000" y="2209800"/>
            <a:ext cx="2438400" cy="9144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Virut ARN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6858000" y="609600"/>
            <a:ext cx="3657600" cy="2971800"/>
          </a:xfrm>
          <a:prstGeom prst="cloudCallout">
            <a:avLst>
              <a:gd name="adj1" fmla="val -61370"/>
              <a:gd name="adj2" fmla="val 13727"/>
            </a:avLst>
          </a:prstGeom>
          <a:solidFill>
            <a:srgbClr val="732B75"/>
          </a:solidFill>
          <a:ln w="19050">
            <a:solidFill>
              <a:srgbClr val="9E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Dựa vào axit nuclêic, người ta chia virut thành mấy nhóm?</a:t>
            </a:r>
          </a:p>
        </p:txBody>
      </p:sp>
      <p:pic>
        <p:nvPicPr>
          <p:cNvPr id="10253" name="Picture 14" descr="images (1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3962401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9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1" grpId="1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DD553C-F9FB-4F71-864D-7B9A398DF8BE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sz="1400"/>
          </a:p>
        </p:txBody>
      </p:sp>
      <p:sp>
        <p:nvSpPr>
          <p:cNvPr id="11267" name="AutoShape 4"/>
          <p:cNvSpPr>
            <a:spLocks noChangeArrowheads="1"/>
          </p:cNvSpPr>
          <p:nvPr/>
        </p:nvSpPr>
        <p:spPr bwMode="auto">
          <a:xfrm>
            <a:off x="3657600" y="152400"/>
            <a:ext cx="4724400" cy="533400"/>
          </a:xfrm>
          <a:prstGeom prst="roundRect">
            <a:avLst>
              <a:gd name="adj" fmla="val 16667"/>
            </a:avLst>
          </a:prstGeom>
          <a:solidFill>
            <a:srgbClr val="A2FAF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I. KHÁI NIỆM VIRUT</a:t>
            </a:r>
          </a:p>
        </p:txBody>
      </p:sp>
      <p:pic>
        <p:nvPicPr>
          <p:cNvPr id="11268" name="Picture 8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1"/>
            <a:ext cx="2667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Line 9"/>
          <p:cNvSpPr>
            <a:spLocks noChangeShapeType="1"/>
          </p:cNvSpPr>
          <p:nvPr/>
        </p:nvSpPr>
        <p:spPr bwMode="auto">
          <a:xfrm flipH="1" flipV="1">
            <a:off x="4267200" y="2362200"/>
            <a:ext cx="68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auto">
          <a:xfrm>
            <a:off x="4724400" y="1981200"/>
            <a:ext cx="1524000" cy="685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ADN</a:t>
            </a: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2362200" y="4572000"/>
            <a:ext cx="2438400" cy="9144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Virut ADN</a:t>
            </a:r>
          </a:p>
        </p:txBody>
      </p:sp>
      <p:pic>
        <p:nvPicPr>
          <p:cNvPr id="11272" name="Picture 12" descr="download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066800"/>
            <a:ext cx="24812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AutoShape 13"/>
          <p:cNvSpPr>
            <a:spLocks noChangeArrowheads="1"/>
          </p:cNvSpPr>
          <p:nvPr/>
        </p:nvSpPr>
        <p:spPr bwMode="auto">
          <a:xfrm>
            <a:off x="8991600" y="2057400"/>
            <a:ext cx="1524000" cy="685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ARN</a:t>
            </a:r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 flipV="1">
            <a:off x="8229600" y="2438400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AutoShape 15"/>
          <p:cNvSpPr>
            <a:spLocks noChangeArrowheads="1"/>
          </p:cNvSpPr>
          <p:nvPr/>
        </p:nvSpPr>
        <p:spPr bwMode="auto">
          <a:xfrm>
            <a:off x="6553200" y="4572000"/>
            <a:ext cx="2438400" cy="914400"/>
          </a:xfrm>
          <a:prstGeom prst="roundRect">
            <a:avLst>
              <a:gd name="adj" fmla="val 16667"/>
            </a:avLst>
          </a:prstGeom>
          <a:solidFill>
            <a:srgbClr val="FF86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311B83"/>
                </a:solidFill>
                <a:latin typeface="Times New Roman" panose="02020603050405020304" pitchFamily="18" charset="0"/>
              </a:rPr>
              <a:t>Virut ARN</a:t>
            </a:r>
          </a:p>
        </p:txBody>
      </p:sp>
    </p:spTree>
    <p:extLst>
      <p:ext uri="{BB962C8B-B14F-4D97-AF65-F5344CB8AC3E}">
        <p14:creationId xmlns:p14="http://schemas.microsoft.com/office/powerpoint/2010/main" val="24816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Widescreen</PresentationFormat>
  <Paragraphs>219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LYLY</dc:creator>
  <cp:lastModifiedBy>Kim Anh Pham Thi</cp:lastModifiedBy>
  <cp:revision>2</cp:revision>
  <dcterms:created xsi:type="dcterms:W3CDTF">2020-03-25T16:22:39Z</dcterms:created>
  <dcterms:modified xsi:type="dcterms:W3CDTF">2020-03-27T03:20:47Z</dcterms:modified>
</cp:coreProperties>
</file>